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tags/tag2.xml" ContentType="application/vnd.openxmlformats-officedocument.presentationml.tags+xml"/>
  <Override PartName="/ppt/charts/chart3.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sldIdLst>
    <p:sldId id="256" r:id="rId2"/>
    <p:sldId id="310" r:id="rId3"/>
    <p:sldId id="328" r:id="rId4"/>
    <p:sldId id="287" r:id="rId5"/>
    <p:sldId id="309" r:id="rId6"/>
    <p:sldId id="311" r:id="rId7"/>
    <p:sldId id="312" r:id="rId8"/>
    <p:sldId id="313" r:id="rId9"/>
    <p:sldId id="314" r:id="rId10"/>
    <p:sldId id="315" r:id="rId11"/>
    <p:sldId id="329" r:id="rId12"/>
    <p:sldId id="316" r:id="rId13"/>
    <p:sldId id="317" r:id="rId14"/>
    <p:sldId id="318" r:id="rId15"/>
    <p:sldId id="319" r:id="rId16"/>
    <p:sldId id="320" r:id="rId17"/>
    <p:sldId id="321" r:id="rId18"/>
    <p:sldId id="288" r:id="rId19"/>
    <p:sldId id="289" r:id="rId20"/>
    <p:sldId id="290" r:id="rId21"/>
    <p:sldId id="291" r:id="rId22"/>
    <p:sldId id="330" r:id="rId23"/>
    <p:sldId id="331" r:id="rId24"/>
    <p:sldId id="332" r:id="rId25"/>
    <p:sldId id="333" r:id="rId26"/>
    <p:sldId id="334" r:id="rId27"/>
    <p:sldId id="335" r:id="rId28"/>
    <p:sldId id="336" r:id="rId29"/>
    <p:sldId id="279" r:id="rId30"/>
    <p:sldId id="292" r:id="rId31"/>
    <p:sldId id="280" r:id="rId32"/>
    <p:sldId id="281" r:id="rId33"/>
    <p:sldId id="282" r:id="rId34"/>
    <p:sldId id="283" r:id="rId35"/>
    <p:sldId id="284" r:id="rId36"/>
    <p:sldId id="285" r:id="rId37"/>
    <p:sldId id="286" r:id="rId38"/>
    <p:sldId id="337" r:id="rId39"/>
    <p:sldId id="327" r:id="rId40"/>
    <p:sldId id="322" r:id="rId41"/>
    <p:sldId id="323" r:id="rId42"/>
    <p:sldId id="324" r:id="rId43"/>
    <p:sldId id="325" r:id="rId44"/>
    <p:sldId id="326" r:id="rId45"/>
    <p:sldId id="338" r:id="rId46"/>
    <p:sldId id="339" r:id="rId47"/>
    <p:sldId id="340" r:id="rId48"/>
    <p:sldId id="272" r:id="rId49"/>
    <p:sldId id="273" r:id="rId50"/>
    <p:sldId id="306" r:id="rId51"/>
    <p:sldId id="341"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258" r:id="rId72"/>
    <p:sldId id="257" r:id="rId73"/>
    <p:sldId id="259" r:id="rId74"/>
    <p:sldId id="260" r:id="rId75"/>
    <p:sldId id="261" r:id="rId76"/>
    <p:sldId id="265" r:id="rId77"/>
    <p:sldId id="266" r:id="rId78"/>
    <p:sldId id="267" r:id="rId79"/>
    <p:sldId id="268" r:id="rId80"/>
    <p:sldId id="269" r:id="rId81"/>
    <p:sldId id="270" r:id="rId82"/>
    <p:sldId id="271" r:id="rId83"/>
    <p:sldId id="362" r:id="rId84"/>
    <p:sldId id="274" r:id="rId85"/>
    <p:sldId id="275" r:id="rId86"/>
    <p:sldId id="276" r:id="rId87"/>
    <p:sldId id="277" r:id="rId88"/>
    <p:sldId id="278" r:id="rId89"/>
    <p:sldId id="307" r:id="rId90"/>
    <p:sldId id="300" r:id="rId91"/>
    <p:sldId id="301" r:id="rId92"/>
    <p:sldId id="302" r:id="rId93"/>
    <p:sldId id="303" r:id="rId94"/>
    <p:sldId id="305" r:id="rId95"/>
    <p:sldId id="304" r:id="rId96"/>
    <p:sldId id="363" r:id="rId97"/>
    <p:sldId id="308" r:id="rId98"/>
    <p:sldId id="295" r:id="rId99"/>
    <p:sldId id="296" r:id="rId100"/>
    <p:sldId id="297" r:id="rId101"/>
    <p:sldId id="298" r:id="rId102"/>
    <p:sldId id="299" r:id="rId103"/>
    <p:sldId id="342" r:id="rId104"/>
    <p:sldId id="364" r:id="rId105"/>
    <p:sldId id="365"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Owner\My%20Documents\beam.study\beam.data.all.updated\beam.study.bmi.comor.question.ans.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Owner\Application%20Data\Microsoft\Excel\Book3%20(version%201).xlsb"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a:t>Young’s Modulus </a:t>
            </a:r>
          </a:p>
        </c:rich>
      </c:tx>
      <c:overlay val="0"/>
    </c:title>
    <c:autoTitleDeleted val="0"/>
    <c:plotArea>
      <c:layout>
        <c:manualLayout>
          <c:layoutTarget val="inner"/>
          <c:xMode val="edge"/>
          <c:yMode val="edge"/>
          <c:x val="0.28180954493364413"/>
          <c:y val="0.17100166565717748"/>
          <c:w val="0.5491763705593139"/>
          <c:h val="0.67597693317181595"/>
        </c:manualLayout>
      </c:layout>
      <c:barChart>
        <c:barDir val="col"/>
        <c:grouping val="clustered"/>
        <c:varyColors val="0"/>
        <c:ser>
          <c:idx val="0"/>
          <c:order val="0"/>
          <c:tx>
            <c:strRef>
              <c:f>Sheet1!$A$3</c:f>
              <c:strCache>
                <c:ptCount val="1"/>
                <c:pt idx="0">
                  <c:v>Control</c:v>
                </c:pt>
              </c:strCache>
            </c:strRef>
          </c:tx>
          <c:invertIfNegative val="0"/>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01-4A2D-9694-CA4D5D1E5102}"/>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percentage"/>
            <c:noEndCap val="0"/>
            <c:val val="5"/>
          </c:errBars>
          <c:cat>
            <c:strRef>
              <c:f>Sheet1!$A$2:$A$3</c:f>
              <c:strCache>
                <c:ptCount val="2"/>
                <c:pt idx="0">
                  <c:v>Charcot</c:v>
                </c:pt>
                <c:pt idx="1">
                  <c:v>Control</c:v>
                </c:pt>
              </c:strCache>
            </c:strRef>
          </c:cat>
          <c:val>
            <c:numRef>
              <c:f>Sheet1!$B$3</c:f>
              <c:numCache>
                <c:formatCode>General</c:formatCode>
                <c:ptCount val="1"/>
                <c:pt idx="0">
                  <c:v>271.5</c:v>
                </c:pt>
              </c:numCache>
            </c:numRef>
          </c:val>
          <c:extLst>
            <c:ext xmlns:c16="http://schemas.microsoft.com/office/drawing/2014/chart" uri="{C3380CC4-5D6E-409C-BE32-E72D297353CC}">
              <c16:uniqueId val="{00000001-2A01-4A2D-9694-CA4D5D1E5102}"/>
            </c:ext>
          </c:extLst>
        </c:ser>
        <c:ser>
          <c:idx val="1"/>
          <c:order val="1"/>
          <c:tx>
            <c:strRef>
              <c:f>Sheet1!$A$2</c:f>
              <c:strCache>
                <c:ptCount val="1"/>
                <c:pt idx="0">
                  <c:v>Charcot</c:v>
                </c:pt>
              </c:strCache>
            </c:strRef>
          </c:tx>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percentage"/>
            <c:noEndCap val="0"/>
            <c:val val="5"/>
          </c:errBars>
          <c:val>
            <c:numRef>
              <c:f>Sheet1!$B$2</c:f>
              <c:numCache>
                <c:formatCode>General</c:formatCode>
                <c:ptCount val="1"/>
                <c:pt idx="0">
                  <c:v>79.5</c:v>
                </c:pt>
              </c:numCache>
            </c:numRef>
          </c:val>
          <c:extLst>
            <c:ext xmlns:c16="http://schemas.microsoft.com/office/drawing/2014/chart" uri="{C3380CC4-5D6E-409C-BE32-E72D297353CC}">
              <c16:uniqueId val="{00000002-2A01-4A2D-9694-CA4D5D1E5102}"/>
            </c:ext>
          </c:extLst>
        </c:ser>
        <c:dLbls>
          <c:showLegendKey val="0"/>
          <c:showVal val="1"/>
          <c:showCatName val="0"/>
          <c:showSerName val="0"/>
          <c:showPercent val="0"/>
          <c:showBubbleSize val="0"/>
        </c:dLbls>
        <c:gapWidth val="75"/>
        <c:overlap val="-25"/>
        <c:axId val="34314880"/>
        <c:axId val="34320768"/>
      </c:barChart>
      <c:catAx>
        <c:axId val="34314880"/>
        <c:scaling>
          <c:orientation val="minMax"/>
        </c:scaling>
        <c:delete val="1"/>
        <c:axPos val="b"/>
        <c:numFmt formatCode="General" sourceLinked="1"/>
        <c:majorTickMark val="none"/>
        <c:minorTickMark val="none"/>
        <c:tickLblPos val="none"/>
        <c:crossAx val="34320768"/>
        <c:crosses val="autoZero"/>
        <c:auto val="1"/>
        <c:lblAlgn val="ctr"/>
        <c:lblOffset val="100"/>
        <c:noMultiLvlLbl val="0"/>
      </c:catAx>
      <c:valAx>
        <c:axId val="34320768"/>
        <c:scaling>
          <c:orientation val="minMax"/>
        </c:scaling>
        <c:delete val="0"/>
        <c:axPos val="l"/>
        <c:majorGridlines/>
        <c:title>
          <c:tx>
            <c:rich>
              <a:bodyPr rot="-5400000" vert="horz"/>
              <a:lstStyle/>
              <a:p>
                <a:pPr>
                  <a:defRPr/>
                </a:pPr>
                <a:r>
                  <a:rPr lang="en-US"/>
                  <a:t>Pascal</a:t>
                </a:r>
              </a:p>
            </c:rich>
          </c:tx>
          <c:overlay val="0"/>
        </c:title>
        <c:numFmt formatCode="General" sourceLinked="1"/>
        <c:majorTickMark val="none"/>
        <c:minorTickMark val="none"/>
        <c:tickLblPos val="nextTo"/>
        <c:crossAx val="34314880"/>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lrMapOvr bg1="dk1" tx1="lt1" bg2="dk2" tx2="lt2" accent1="accent1" accent2="accent2" accent3="accent3" accent4="accent4" accent5="accent5" accent6="accent6" hlink="hlink" folHlink="folHlink"/>
  <c:chart>
    <c:title>
      <c:tx>
        <c:rich>
          <a:bodyPr/>
          <a:lstStyle/>
          <a:p>
            <a:pPr>
              <a:defRPr/>
            </a:pPr>
            <a:r>
              <a:rPr lang="en-US" sz="2400" dirty="0"/>
              <a:t>Distribution of Diabetes</a:t>
            </a:r>
          </a:p>
        </c:rich>
      </c:tx>
      <c:layout>
        <c:manualLayout>
          <c:xMode val="edge"/>
          <c:yMode val="edge"/>
          <c:x val="0.32954625221266193"/>
          <c:y val="5.3387548021870977E-2"/>
        </c:manualLayout>
      </c:layout>
      <c:overlay val="1"/>
    </c:title>
    <c:autoTitleDeleted val="0"/>
    <c:plotArea>
      <c:layout>
        <c:manualLayout>
          <c:layoutTarget val="inner"/>
          <c:xMode val="edge"/>
          <c:yMode val="edge"/>
          <c:x val="0.1454448462837494"/>
          <c:y val="0.17006700571208991"/>
          <c:w val="0.66747007166945505"/>
          <c:h val="0.56222933070866143"/>
        </c:manualLayout>
      </c:layout>
      <c:barChart>
        <c:barDir val="col"/>
        <c:grouping val="clustered"/>
        <c:varyColors val="0"/>
        <c:ser>
          <c:idx val="0"/>
          <c:order val="0"/>
          <c:tx>
            <c:strRef>
              <c:f>Sheet10!#REF!</c:f>
              <c:strCache>
                <c:ptCount val="1"/>
                <c:pt idx="0">
                  <c:v>#REF!</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[beam.study.bmi.comor.question.ans.xls]Sheet10!$A$4:$A$7</c:f>
              <c:strCache>
                <c:ptCount val="4"/>
                <c:pt idx="0">
                  <c:v>iddm</c:v>
                </c:pt>
                <c:pt idx="1">
                  <c:v>niddm</c:v>
                </c:pt>
                <c:pt idx="2">
                  <c:v>type I </c:v>
                </c:pt>
                <c:pt idx="3">
                  <c:v>non-diabetic</c:v>
                </c:pt>
              </c:strCache>
            </c:strRef>
          </c:cat>
          <c:val>
            <c:numRef>
              <c:f>[beam.study.bmi.comor.question.ans.xls]Sheet10!$B$4:$B$7</c:f>
              <c:numCache>
                <c:formatCode>General</c:formatCode>
                <c:ptCount val="4"/>
                <c:pt idx="0">
                  <c:v>59</c:v>
                </c:pt>
                <c:pt idx="1">
                  <c:v>9</c:v>
                </c:pt>
                <c:pt idx="2">
                  <c:v>1</c:v>
                </c:pt>
                <c:pt idx="3">
                  <c:v>1</c:v>
                </c:pt>
              </c:numCache>
            </c:numRef>
          </c:val>
          <c:extLst>
            <c:ext xmlns:c16="http://schemas.microsoft.com/office/drawing/2014/chart" uri="{C3380CC4-5D6E-409C-BE32-E72D297353CC}">
              <c16:uniqueId val="{00000000-0171-4285-B8C6-520F543BB945}"/>
            </c:ext>
          </c:extLst>
        </c:ser>
        <c:dLbls>
          <c:showLegendKey val="0"/>
          <c:showVal val="1"/>
          <c:showCatName val="0"/>
          <c:showSerName val="0"/>
          <c:showPercent val="0"/>
          <c:showBubbleSize val="0"/>
        </c:dLbls>
        <c:gapWidth val="75"/>
        <c:overlap val="-25"/>
        <c:axId val="99757440"/>
        <c:axId val="109500672"/>
      </c:barChart>
      <c:catAx>
        <c:axId val="99757440"/>
        <c:scaling>
          <c:orientation val="minMax"/>
        </c:scaling>
        <c:delete val="0"/>
        <c:axPos val="b"/>
        <c:numFmt formatCode="General" sourceLinked="1"/>
        <c:majorTickMark val="none"/>
        <c:minorTickMark val="none"/>
        <c:tickLblPos val="nextTo"/>
        <c:txPr>
          <a:bodyPr rot="0" vert="horz"/>
          <a:lstStyle/>
          <a:p>
            <a:pPr>
              <a:defRPr sz="1800"/>
            </a:pPr>
            <a:endParaRPr lang="en-US"/>
          </a:p>
        </c:txPr>
        <c:crossAx val="109500672"/>
        <c:crosses val="autoZero"/>
        <c:auto val="1"/>
        <c:lblAlgn val="ctr"/>
        <c:lblOffset val="100"/>
        <c:noMultiLvlLbl val="0"/>
      </c:catAx>
      <c:valAx>
        <c:axId val="109500672"/>
        <c:scaling>
          <c:orientation val="minMax"/>
        </c:scaling>
        <c:delete val="0"/>
        <c:axPos val="l"/>
        <c:title>
          <c:tx>
            <c:rich>
              <a:bodyPr rot="-5400000" vert="horz"/>
              <a:lstStyle/>
              <a:p>
                <a:pPr>
                  <a:defRPr/>
                </a:pPr>
                <a:r>
                  <a:rPr lang="en-US" sz="2400" b="0" dirty="0"/>
                  <a:t>Number of patients</a:t>
                </a:r>
              </a:p>
            </c:rich>
          </c:tx>
          <c:layout>
            <c:manualLayout>
              <c:xMode val="edge"/>
              <c:yMode val="edge"/>
              <c:x val="4.3684510366436793E-2"/>
              <c:y val="0.18160113997452171"/>
            </c:manualLayout>
          </c:layout>
          <c:overlay val="0"/>
        </c:title>
        <c:numFmt formatCode="General" sourceLinked="1"/>
        <c:majorTickMark val="out"/>
        <c:minorTickMark val="none"/>
        <c:tickLblPos val="nextTo"/>
        <c:txPr>
          <a:bodyPr rot="0" vert="horz"/>
          <a:lstStyle/>
          <a:p>
            <a:pPr>
              <a:defRPr/>
            </a:pPr>
            <a:endParaRPr lang="en-US"/>
          </a:p>
        </c:txPr>
        <c:crossAx val="99757440"/>
        <c:crosses val="autoZero"/>
        <c:crossBetween val="between"/>
      </c:valAx>
      <c:spPr>
        <a:noFill/>
        <a:ln w="25400">
          <a:noFill/>
        </a:ln>
      </c:spPr>
    </c:plotArea>
    <c:plotVisOnly val="1"/>
    <c:dispBlanksAs val="gap"/>
    <c:showDLblsOverMax val="0"/>
  </c:chart>
  <c:spPr>
    <a:solidFill>
      <a:schemeClr val="bg1"/>
    </a:solidFill>
    <a:ln w="76200">
      <a:solidFill>
        <a:schemeClr val="bg2">
          <a:lumMod val="50000"/>
        </a:schemeClr>
      </a:solidFill>
    </a:ln>
  </c:spPr>
  <c:txPr>
    <a:bodyPr/>
    <a:lstStyle/>
    <a:p>
      <a:pPr>
        <a:defRPr sz="12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285387403497571E-4"/>
          <c:y val="0.12357880071128752"/>
          <c:w val="0.4910405730533699"/>
          <c:h val="0.83227215771757368"/>
        </c:manualLayout>
      </c:layout>
      <c:pieChart>
        <c:varyColors val="1"/>
        <c:ser>
          <c:idx val="0"/>
          <c:order val="0"/>
          <c:tx>
            <c:strRef>
              <c:f>'[Book3 (version 1).xlsb]Sheet1'!$B$2</c:f>
              <c:strCache>
                <c:ptCount val="1"/>
                <c:pt idx="0">
                  <c:v>Patients</c:v>
                </c:pt>
              </c:strCache>
            </c:strRef>
          </c:tx>
          <c:explosion val="4"/>
          <c:dPt>
            <c:idx val="0"/>
            <c:bubble3D val="0"/>
            <c:explosion val="11"/>
            <c:extLst>
              <c:ext xmlns:c16="http://schemas.microsoft.com/office/drawing/2014/chart" uri="{C3380CC4-5D6E-409C-BE32-E72D297353CC}">
                <c16:uniqueId val="{00000001-02CD-459D-90D3-28E2A9C8E861}"/>
              </c:ext>
            </c:extLst>
          </c:dPt>
          <c:dLbls>
            <c:delete val="1"/>
          </c:dLbls>
          <c:cat>
            <c:strRef>
              <c:f>'[Book3 (version 1).xlsb]Sheet1'!$A$3:$A$8</c:f>
              <c:strCache>
                <c:ptCount val="5"/>
                <c:pt idx="0">
                  <c:v>12 MC only </c:v>
                </c:pt>
                <c:pt idx="1">
                  <c:v>1   MC/STJ arthroresis  </c:v>
                </c:pt>
                <c:pt idx="2">
                  <c:v>29 MC/LC only  </c:v>
                </c:pt>
                <c:pt idx="3">
                  <c:v>18  MC/LC/STJ arthroresis </c:v>
                </c:pt>
                <c:pt idx="4">
                  <c:v>11 MC/LC/STJ screw </c:v>
                </c:pt>
              </c:strCache>
            </c:strRef>
          </c:cat>
          <c:val>
            <c:numRef>
              <c:f>'[Book3 (version 1).xlsb]Sheet1'!$B$3:$B$8</c:f>
              <c:numCache>
                <c:formatCode>General</c:formatCode>
                <c:ptCount val="5"/>
                <c:pt idx="0">
                  <c:v>12</c:v>
                </c:pt>
                <c:pt idx="1">
                  <c:v>1</c:v>
                </c:pt>
                <c:pt idx="2">
                  <c:v>29</c:v>
                </c:pt>
                <c:pt idx="3">
                  <c:v>18</c:v>
                </c:pt>
                <c:pt idx="4">
                  <c:v>11</c:v>
                </c:pt>
              </c:numCache>
            </c:numRef>
          </c:val>
          <c:extLst>
            <c:ext xmlns:c16="http://schemas.microsoft.com/office/drawing/2014/chart" uri="{C3380CC4-5D6E-409C-BE32-E72D297353CC}">
              <c16:uniqueId val="{00000002-02CD-459D-90D3-28E2A9C8E861}"/>
            </c:ext>
          </c:extLst>
        </c:ser>
        <c:ser>
          <c:idx val="1"/>
          <c:order val="1"/>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1).xlsb]Sheet1'!$A$3:$A$8</c:f>
              <c:strCache>
                <c:ptCount val="5"/>
                <c:pt idx="0">
                  <c:v>12 MC only </c:v>
                </c:pt>
                <c:pt idx="1">
                  <c:v>1   MC/STJ arthroresis  </c:v>
                </c:pt>
                <c:pt idx="2">
                  <c:v>29 MC/LC only  </c:v>
                </c:pt>
                <c:pt idx="3">
                  <c:v>18  MC/LC/STJ arthroresis </c:v>
                </c:pt>
                <c:pt idx="4">
                  <c:v>11 MC/LC/STJ screw </c:v>
                </c:pt>
              </c:strCache>
            </c:strRef>
          </c:cat>
          <c:val>
            <c:numRef>
              <c:f>'[Book3 (version 1).xlsb]Sheet1'!$C$3:$C$8</c:f>
              <c:numCache>
                <c:formatCode>General</c:formatCode>
                <c:ptCount val="5"/>
              </c:numCache>
            </c:numRef>
          </c:val>
          <c:extLst>
            <c:ext xmlns:c16="http://schemas.microsoft.com/office/drawing/2014/chart" uri="{C3380CC4-5D6E-409C-BE32-E72D297353CC}">
              <c16:uniqueId val="{00000003-02CD-459D-90D3-28E2A9C8E861}"/>
            </c:ext>
          </c:extLst>
        </c:ser>
        <c:ser>
          <c:idx val="2"/>
          <c:order val="2"/>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1).xlsb]Sheet1'!$A$3:$A$8</c:f>
              <c:strCache>
                <c:ptCount val="5"/>
                <c:pt idx="0">
                  <c:v>12 MC only </c:v>
                </c:pt>
                <c:pt idx="1">
                  <c:v>1   MC/STJ arthroresis  </c:v>
                </c:pt>
                <c:pt idx="2">
                  <c:v>29 MC/LC only  </c:v>
                </c:pt>
                <c:pt idx="3">
                  <c:v>18  MC/LC/STJ arthroresis </c:v>
                </c:pt>
                <c:pt idx="4">
                  <c:v>11 MC/LC/STJ screw </c:v>
                </c:pt>
              </c:strCache>
            </c:strRef>
          </c:cat>
          <c:val>
            <c:numRef>
              <c:f>'[Book3 (version 1).xlsb]Sheet1'!$D$3:$D$8</c:f>
              <c:numCache>
                <c:formatCode>General</c:formatCode>
                <c:ptCount val="5"/>
              </c:numCache>
            </c:numRef>
          </c:val>
          <c:extLst>
            <c:ext xmlns:c16="http://schemas.microsoft.com/office/drawing/2014/chart" uri="{C3380CC4-5D6E-409C-BE32-E72D297353CC}">
              <c16:uniqueId val="{00000004-02CD-459D-90D3-28E2A9C8E861}"/>
            </c:ext>
          </c:extLst>
        </c:ser>
        <c:ser>
          <c:idx val="3"/>
          <c:order val="3"/>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1).xlsb]Sheet1'!$A$3:$A$8</c:f>
              <c:strCache>
                <c:ptCount val="5"/>
                <c:pt idx="0">
                  <c:v>12 MC only </c:v>
                </c:pt>
                <c:pt idx="1">
                  <c:v>1   MC/STJ arthroresis  </c:v>
                </c:pt>
                <c:pt idx="2">
                  <c:v>29 MC/LC only  </c:v>
                </c:pt>
                <c:pt idx="3">
                  <c:v>18  MC/LC/STJ arthroresis </c:v>
                </c:pt>
                <c:pt idx="4">
                  <c:v>11 MC/LC/STJ screw </c:v>
                </c:pt>
              </c:strCache>
            </c:strRef>
          </c:cat>
          <c:val>
            <c:numRef>
              <c:f>'[Book3 (version 1).xlsb]Sheet1'!$E$3:$E$8</c:f>
              <c:numCache>
                <c:formatCode>General</c:formatCode>
                <c:ptCount val="5"/>
              </c:numCache>
            </c:numRef>
          </c:val>
          <c:extLst>
            <c:ext xmlns:c16="http://schemas.microsoft.com/office/drawing/2014/chart" uri="{C3380CC4-5D6E-409C-BE32-E72D297353CC}">
              <c16:uniqueId val="{00000005-02CD-459D-90D3-28E2A9C8E861}"/>
            </c:ext>
          </c:extLst>
        </c:ser>
        <c:ser>
          <c:idx val="4"/>
          <c:order val="4"/>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1).xlsb]Sheet1'!$A$3:$A$8</c:f>
              <c:strCache>
                <c:ptCount val="5"/>
                <c:pt idx="0">
                  <c:v>12 MC only </c:v>
                </c:pt>
                <c:pt idx="1">
                  <c:v>1   MC/STJ arthroresis  </c:v>
                </c:pt>
                <c:pt idx="2">
                  <c:v>29 MC/LC only  </c:v>
                </c:pt>
                <c:pt idx="3">
                  <c:v>18  MC/LC/STJ arthroresis </c:v>
                </c:pt>
                <c:pt idx="4">
                  <c:v>11 MC/LC/STJ screw </c:v>
                </c:pt>
              </c:strCache>
            </c:strRef>
          </c:cat>
          <c:val>
            <c:numRef>
              <c:f>'[Book3 (version 1).xlsb]Sheet1'!$F$3:$F$8</c:f>
              <c:numCache>
                <c:formatCode>General</c:formatCode>
                <c:ptCount val="5"/>
              </c:numCache>
            </c:numRef>
          </c:val>
          <c:extLst>
            <c:ext xmlns:c16="http://schemas.microsoft.com/office/drawing/2014/chart" uri="{C3380CC4-5D6E-409C-BE32-E72D297353CC}">
              <c16:uniqueId val="{00000006-02CD-459D-90D3-28E2A9C8E861}"/>
            </c:ext>
          </c:extLst>
        </c:ser>
        <c:ser>
          <c:idx val="5"/>
          <c:order val="5"/>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1).xlsb]Sheet1'!$A$3:$A$8</c:f>
              <c:strCache>
                <c:ptCount val="5"/>
                <c:pt idx="0">
                  <c:v>12 MC only </c:v>
                </c:pt>
                <c:pt idx="1">
                  <c:v>1   MC/STJ arthroresis  </c:v>
                </c:pt>
                <c:pt idx="2">
                  <c:v>29 MC/LC only  </c:v>
                </c:pt>
                <c:pt idx="3">
                  <c:v>18  MC/LC/STJ arthroresis </c:v>
                </c:pt>
                <c:pt idx="4">
                  <c:v>11 MC/LC/STJ screw </c:v>
                </c:pt>
              </c:strCache>
            </c:strRef>
          </c:cat>
          <c:val>
            <c:numRef>
              <c:f>'[Book3 (version 1).xlsb]Sheet1'!$B$3:$B$8</c:f>
              <c:numCache>
                <c:formatCode>General</c:formatCode>
                <c:ptCount val="5"/>
                <c:pt idx="0">
                  <c:v>12</c:v>
                </c:pt>
                <c:pt idx="1">
                  <c:v>1</c:v>
                </c:pt>
                <c:pt idx="2">
                  <c:v>29</c:v>
                </c:pt>
                <c:pt idx="3">
                  <c:v>18</c:v>
                </c:pt>
                <c:pt idx="4">
                  <c:v>11</c:v>
                </c:pt>
              </c:numCache>
            </c:numRef>
          </c:val>
          <c:extLst>
            <c:ext xmlns:c16="http://schemas.microsoft.com/office/drawing/2014/chart" uri="{C3380CC4-5D6E-409C-BE32-E72D297353CC}">
              <c16:uniqueId val="{00000007-02CD-459D-90D3-28E2A9C8E861}"/>
            </c:ext>
          </c:extLst>
        </c:ser>
        <c:ser>
          <c:idx val="6"/>
          <c:order val="6"/>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1).xlsb]Sheet1'!$A$3:$A$8</c:f>
              <c:strCache>
                <c:ptCount val="5"/>
                <c:pt idx="0">
                  <c:v>12 MC only </c:v>
                </c:pt>
                <c:pt idx="1">
                  <c:v>1   MC/STJ arthroresis  </c:v>
                </c:pt>
                <c:pt idx="2">
                  <c:v>29 MC/LC only  </c:v>
                </c:pt>
                <c:pt idx="3">
                  <c:v>18  MC/LC/STJ arthroresis </c:v>
                </c:pt>
                <c:pt idx="4">
                  <c:v>11 MC/LC/STJ screw </c:v>
                </c:pt>
              </c:strCache>
            </c:strRef>
          </c:cat>
          <c:val>
            <c:numRef>
              <c:f>'[Book3 (version 1).xlsb]Sheet1'!$B$3:$B$8</c:f>
              <c:numCache>
                <c:formatCode>General</c:formatCode>
                <c:ptCount val="5"/>
                <c:pt idx="0">
                  <c:v>12</c:v>
                </c:pt>
                <c:pt idx="1">
                  <c:v>1</c:v>
                </c:pt>
                <c:pt idx="2">
                  <c:v>29</c:v>
                </c:pt>
                <c:pt idx="3">
                  <c:v>18</c:v>
                </c:pt>
                <c:pt idx="4">
                  <c:v>11</c:v>
                </c:pt>
              </c:numCache>
            </c:numRef>
          </c:val>
          <c:extLst>
            <c:ext xmlns:c16="http://schemas.microsoft.com/office/drawing/2014/chart" uri="{C3380CC4-5D6E-409C-BE32-E72D297353CC}">
              <c16:uniqueId val="{00000008-02CD-459D-90D3-28E2A9C8E861}"/>
            </c:ext>
          </c:extLst>
        </c:ser>
        <c:ser>
          <c:idx val="7"/>
          <c:order val="7"/>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1).xlsb]Sheet1'!$A$2:$A$8</c:f>
              <c:strCache>
                <c:ptCount val="6"/>
                <c:pt idx="0">
                  <c:v>Group</c:v>
                </c:pt>
                <c:pt idx="1">
                  <c:v>12 MC only </c:v>
                </c:pt>
                <c:pt idx="2">
                  <c:v>1   MC/STJ arthroresis  </c:v>
                </c:pt>
                <c:pt idx="3">
                  <c:v>29 MC/LC only  </c:v>
                </c:pt>
                <c:pt idx="4">
                  <c:v>18  MC/LC/STJ arthroresis </c:v>
                </c:pt>
                <c:pt idx="5">
                  <c:v>11 MC/LC/STJ screw </c:v>
                </c:pt>
              </c:strCache>
            </c:strRef>
          </c:cat>
          <c:val>
            <c:numRef>
              <c:f>'[Book3 (version 1).xlsb]Sheet1'!$B$2:$B$8</c:f>
              <c:numCache>
                <c:formatCode>General</c:formatCode>
                <c:ptCount val="6"/>
                <c:pt idx="0">
                  <c:v>0</c:v>
                </c:pt>
                <c:pt idx="1">
                  <c:v>12</c:v>
                </c:pt>
                <c:pt idx="2">
                  <c:v>1</c:v>
                </c:pt>
                <c:pt idx="3">
                  <c:v>29</c:v>
                </c:pt>
                <c:pt idx="4">
                  <c:v>18</c:v>
                </c:pt>
                <c:pt idx="5">
                  <c:v>11</c:v>
                </c:pt>
              </c:numCache>
            </c:numRef>
          </c:val>
          <c:extLst>
            <c:ext xmlns:c16="http://schemas.microsoft.com/office/drawing/2014/chart" uri="{C3380CC4-5D6E-409C-BE32-E72D297353CC}">
              <c16:uniqueId val="{00000009-02CD-459D-90D3-28E2A9C8E861}"/>
            </c:ext>
          </c:extLst>
        </c:ser>
        <c:ser>
          <c:idx val="8"/>
          <c:order val="8"/>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1).xlsb]Sheet1'!$A$2:$A$8</c:f>
              <c:strCache>
                <c:ptCount val="6"/>
                <c:pt idx="0">
                  <c:v>Group</c:v>
                </c:pt>
                <c:pt idx="1">
                  <c:v>12 MC only </c:v>
                </c:pt>
                <c:pt idx="2">
                  <c:v>1   MC/STJ arthroresis  </c:v>
                </c:pt>
                <c:pt idx="3">
                  <c:v>29 MC/LC only  </c:v>
                </c:pt>
                <c:pt idx="4">
                  <c:v>18  MC/LC/STJ arthroresis </c:v>
                </c:pt>
                <c:pt idx="5">
                  <c:v>11 MC/LC/STJ screw </c:v>
                </c:pt>
              </c:strCache>
            </c:strRef>
          </c:cat>
          <c:val>
            <c:numRef>
              <c:f>'[Book3 (version 1).xlsb]Sheet1'!$C$2:$C$8</c:f>
              <c:numCache>
                <c:formatCode>General</c:formatCode>
                <c:ptCount val="6"/>
              </c:numCache>
            </c:numRef>
          </c:val>
          <c:extLst>
            <c:ext xmlns:c16="http://schemas.microsoft.com/office/drawing/2014/chart" uri="{C3380CC4-5D6E-409C-BE32-E72D297353CC}">
              <c16:uniqueId val="{0000000A-02CD-459D-90D3-28E2A9C8E861}"/>
            </c:ext>
          </c:extLst>
        </c:ser>
        <c:ser>
          <c:idx val="9"/>
          <c:order val="9"/>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1).xlsb]Sheet1'!$A$2:$A$8</c:f>
              <c:strCache>
                <c:ptCount val="6"/>
                <c:pt idx="0">
                  <c:v>Group</c:v>
                </c:pt>
                <c:pt idx="1">
                  <c:v>12 MC only </c:v>
                </c:pt>
                <c:pt idx="2">
                  <c:v>1   MC/STJ arthroresis  </c:v>
                </c:pt>
                <c:pt idx="3">
                  <c:v>29 MC/LC only  </c:v>
                </c:pt>
                <c:pt idx="4">
                  <c:v>18  MC/LC/STJ arthroresis </c:v>
                </c:pt>
                <c:pt idx="5">
                  <c:v>11 MC/LC/STJ screw </c:v>
                </c:pt>
              </c:strCache>
            </c:strRef>
          </c:cat>
          <c:val>
            <c:numRef>
              <c:f>'[Book3 (version 1).xlsb]Sheet1'!$D$2:$D$8</c:f>
              <c:numCache>
                <c:formatCode>General</c:formatCode>
                <c:ptCount val="6"/>
              </c:numCache>
            </c:numRef>
          </c:val>
          <c:extLst>
            <c:ext xmlns:c16="http://schemas.microsoft.com/office/drawing/2014/chart" uri="{C3380CC4-5D6E-409C-BE32-E72D297353CC}">
              <c16:uniqueId val="{0000000B-02CD-459D-90D3-28E2A9C8E861}"/>
            </c:ext>
          </c:extLst>
        </c:ser>
        <c:ser>
          <c:idx val="10"/>
          <c:order val="10"/>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1).xlsb]Sheet1'!$A$2:$A$8</c:f>
              <c:strCache>
                <c:ptCount val="6"/>
                <c:pt idx="0">
                  <c:v>Group</c:v>
                </c:pt>
                <c:pt idx="1">
                  <c:v>12 MC only </c:v>
                </c:pt>
                <c:pt idx="2">
                  <c:v>1   MC/STJ arthroresis  </c:v>
                </c:pt>
                <c:pt idx="3">
                  <c:v>29 MC/LC only  </c:v>
                </c:pt>
                <c:pt idx="4">
                  <c:v>18  MC/LC/STJ arthroresis </c:v>
                </c:pt>
                <c:pt idx="5">
                  <c:v>11 MC/LC/STJ screw </c:v>
                </c:pt>
              </c:strCache>
            </c:strRef>
          </c:cat>
          <c:val>
            <c:numRef>
              <c:f>'[Book3 (version 1).xlsb]Sheet1'!$E$2:$E$8</c:f>
              <c:numCache>
                <c:formatCode>General</c:formatCode>
                <c:ptCount val="6"/>
              </c:numCache>
            </c:numRef>
          </c:val>
          <c:extLst>
            <c:ext xmlns:c16="http://schemas.microsoft.com/office/drawing/2014/chart" uri="{C3380CC4-5D6E-409C-BE32-E72D297353CC}">
              <c16:uniqueId val="{0000000C-02CD-459D-90D3-28E2A9C8E861}"/>
            </c:ext>
          </c:extLst>
        </c:ser>
        <c:ser>
          <c:idx val="11"/>
          <c:order val="11"/>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'[Book3 (version 1).xlsb]Sheet1'!$A$2:$A$8</c:f>
              <c:strCache>
                <c:ptCount val="6"/>
                <c:pt idx="0">
                  <c:v>Group</c:v>
                </c:pt>
                <c:pt idx="1">
                  <c:v>12 MC only </c:v>
                </c:pt>
                <c:pt idx="2">
                  <c:v>1   MC/STJ arthroresis  </c:v>
                </c:pt>
                <c:pt idx="3">
                  <c:v>29 MC/LC only  </c:v>
                </c:pt>
                <c:pt idx="4">
                  <c:v>18  MC/LC/STJ arthroresis </c:v>
                </c:pt>
                <c:pt idx="5">
                  <c:v>11 MC/LC/STJ screw </c:v>
                </c:pt>
              </c:strCache>
            </c:strRef>
          </c:cat>
          <c:val>
            <c:numRef>
              <c:f>'[Book3 (version 1).xlsb]Sheet1'!$F$2:$F$8</c:f>
              <c:numCache>
                <c:formatCode>General</c:formatCode>
                <c:ptCount val="6"/>
              </c:numCache>
            </c:numRef>
          </c:val>
          <c:extLst>
            <c:ext xmlns:c16="http://schemas.microsoft.com/office/drawing/2014/chart" uri="{C3380CC4-5D6E-409C-BE32-E72D297353CC}">
              <c16:uniqueId val="{0000000D-02CD-459D-90D3-28E2A9C8E861}"/>
            </c:ext>
          </c:extLst>
        </c:ser>
        <c:dLbls>
          <c:showLegendKey val="0"/>
          <c:showVal val="0"/>
          <c:showCatName val="0"/>
          <c:showSerName val="0"/>
          <c:showPercent val="1"/>
          <c:showBubbleSize val="0"/>
          <c:showLeaderLines val="1"/>
        </c:dLbls>
        <c:firstSliceAng val="0"/>
      </c:pieChart>
    </c:plotArea>
    <c:legend>
      <c:legendPos val="t"/>
      <c:legendEntry>
        <c:idx val="5"/>
        <c:delete val="1"/>
      </c:legendEntry>
      <c:layout>
        <c:manualLayout>
          <c:xMode val="edge"/>
          <c:yMode val="edge"/>
          <c:x val="0.55450719923307457"/>
          <c:y val="0.28549117970681842"/>
          <c:w val="0.42393826436589044"/>
          <c:h val="0.56991260554576184"/>
        </c:manualLayout>
      </c:layout>
      <c:overlay val="1"/>
    </c:legend>
    <c:plotVisOnly val="1"/>
    <c:dispBlanksAs val="gap"/>
    <c:showDLblsOverMax val="0"/>
  </c:chart>
  <c:txPr>
    <a:bodyPr/>
    <a:lstStyle/>
    <a:p>
      <a:pPr>
        <a:defRPr sz="1800"/>
      </a:pPr>
      <a:endParaRPr lang="en-US"/>
    </a:p>
  </c:tx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0.26163</cdr:x>
      <cdr:y>0.88889</cdr:y>
    </cdr:from>
    <cdr:to>
      <cdr:x>0.35853</cdr:x>
      <cdr:y>1</cdr:y>
    </cdr:to>
    <cdr:sp macro="" textlink="">
      <cdr:nvSpPr>
        <cdr:cNvPr id="2" name="TextBox 1"/>
        <cdr:cNvSpPr txBox="1"/>
      </cdr:nvSpPr>
      <cdr:spPr>
        <a:xfrm xmlns:a="http://schemas.openxmlformats.org/drawingml/2006/main">
          <a:off x="2057400" y="4038600"/>
          <a:ext cx="762000" cy="50020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dirty="0">
              <a:solidFill>
                <a:schemeClr val="bg1"/>
              </a:solidFill>
            </a:rPr>
            <a:t>T</a:t>
          </a:r>
          <a:r>
            <a:rPr lang="en-US" sz="1800" dirty="0">
              <a:solidFill>
                <a:schemeClr val="bg1"/>
              </a:solidFill>
            </a:rPr>
            <a:t>ype</a:t>
          </a:r>
          <a:r>
            <a:rPr lang="en-US" sz="1800" baseline="0" dirty="0">
              <a:solidFill>
                <a:schemeClr val="bg1"/>
              </a:solidFill>
            </a:rPr>
            <a:t> II</a:t>
          </a:r>
          <a:endParaRPr lang="en-US" sz="1800" dirty="0">
            <a:solidFill>
              <a:schemeClr val="bg1"/>
            </a:solidFill>
          </a:endParaRPr>
        </a:p>
      </cdr:txBody>
    </cdr:sp>
  </cdr:relSizeAnchor>
  <cdr:relSizeAnchor xmlns:cdr="http://schemas.openxmlformats.org/drawingml/2006/chartDrawing">
    <cdr:from>
      <cdr:x>0.24225</cdr:x>
      <cdr:y>0.82939</cdr:y>
    </cdr:from>
    <cdr:to>
      <cdr:x>0.37633</cdr:x>
      <cdr:y>0.91722</cdr:y>
    </cdr:to>
    <cdr:sp macro="" textlink="">
      <cdr:nvSpPr>
        <cdr:cNvPr id="3" name="Right Brace 2"/>
        <cdr:cNvSpPr>
          <a:spLocks xmlns:a="http://schemas.openxmlformats.org/drawingml/2006/main" noChangeAspect="1"/>
        </cdr:cNvSpPr>
      </cdr:nvSpPr>
      <cdr:spPr>
        <a:xfrm xmlns:a="http://schemas.openxmlformats.org/drawingml/2006/main" rot="5400000">
          <a:off x="2234490" y="3404310"/>
          <a:ext cx="395384" cy="1054364"/>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20757-A442-4E8A-A9B2-C4A9AE4020D3}" type="datetimeFigureOut">
              <a:rPr lang="en-US" smtClean="0"/>
              <a:t>5/4/2017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14FF4-0FEB-4EC7-B6C4-7403BE47F77B}" type="slidenum">
              <a:rPr lang="en-US" smtClean="0"/>
              <a:t>‹#›</a:t>
            </a:fld>
            <a:endParaRPr lang="en-US"/>
          </a:p>
        </p:txBody>
      </p:sp>
    </p:spTree>
    <p:extLst>
      <p:ext uri="{BB962C8B-B14F-4D97-AF65-F5344CB8AC3E}">
        <p14:creationId xmlns:p14="http://schemas.microsoft.com/office/powerpoint/2010/main" val="145523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Woven bone photo</a:t>
            </a:r>
          </a:p>
        </p:txBody>
      </p:sp>
      <p:sp>
        <p:nvSpPr>
          <p:cNvPr id="4" name="Slide Number Placeholder 3"/>
          <p:cNvSpPr>
            <a:spLocks noGrp="1"/>
          </p:cNvSpPr>
          <p:nvPr>
            <p:ph type="sldNum" sz="quarter" idx="10"/>
          </p:nvPr>
        </p:nvSpPr>
        <p:spPr/>
        <p:txBody>
          <a:bodyPr/>
          <a:lstStyle/>
          <a:p>
            <a:fld id="{C9FA4218-8E32-6943-BFCF-4EC3BC7DDB99}" type="slidenum">
              <a:rPr lang="en-US" smtClean="0"/>
              <a:t>32</a:t>
            </a:fld>
            <a:endParaRPr lang="en-US"/>
          </a:p>
        </p:txBody>
      </p:sp>
    </p:spTree>
    <p:extLst>
      <p:ext uri="{BB962C8B-B14F-4D97-AF65-F5344CB8AC3E}">
        <p14:creationId xmlns:p14="http://schemas.microsoft.com/office/powerpoint/2010/main" val="221378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973DA-B35A-4F54-93C1-2662345A8FE6}" type="slidenum">
              <a:rPr lang="en-US" smtClean="0"/>
              <a:t>63</a:t>
            </a:fld>
            <a:endParaRPr lang="en-US"/>
          </a:p>
        </p:txBody>
      </p:sp>
    </p:spTree>
    <p:extLst>
      <p:ext uri="{BB962C8B-B14F-4D97-AF65-F5344CB8AC3E}">
        <p14:creationId xmlns:p14="http://schemas.microsoft.com/office/powerpoint/2010/main" val="1679435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534326-7084-4CA8-9C4C-941B4AC2A47A}"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661D5-CB63-4B0A-8390-367F2A25050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856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534326-7084-4CA8-9C4C-941B4AC2A47A}"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661D5-CB63-4B0A-8390-367F2A250500}" type="slidenum">
              <a:rPr lang="en-US" smtClean="0"/>
              <a:t>‹#›</a:t>
            </a:fld>
            <a:endParaRPr lang="en-US"/>
          </a:p>
        </p:txBody>
      </p:sp>
    </p:spTree>
    <p:extLst>
      <p:ext uri="{BB962C8B-B14F-4D97-AF65-F5344CB8AC3E}">
        <p14:creationId xmlns:p14="http://schemas.microsoft.com/office/powerpoint/2010/main" val="192201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534326-7084-4CA8-9C4C-941B4AC2A47A}"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661D5-CB63-4B0A-8390-367F2A250500}" type="slidenum">
              <a:rPr lang="en-US" smtClean="0"/>
              <a:t>‹#›</a:t>
            </a:fld>
            <a:endParaRPr lang="en-US"/>
          </a:p>
        </p:txBody>
      </p:sp>
    </p:spTree>
    <p:extLst>
      <p:ext uri="{BB962C8B-B14F-4D97-AF65-F5344CB8AC3E}">
        <p14:creationId xmlns:p14="http://schemas.microsoft.com/office/powerpoint/2010/main" val="151233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534326-7084-4CA8-9C4C-941B4AC2A47A}"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661D5-CB63-4B0A-8390-367F2A250500}" type="slidenum">
              <a:rPr lang="en-US" smtClean="0"/>
              <a:t>‹#›</a:t>
            </a:fld>
            <a:endParaRPr lang="en-US"/>
          </a:p>
        </p:txBody>
      </p:sp>
    </p:spTree>
    <p:extLst>
      <p:ext uri="{BB962C8B-B14F-4D97-AF65-F5344CB8AC3E}">
        <p14:creationId xmlns:p14="http://schemas.microsoft.com/office/powerpoint/2010/main" val="5594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534326-7084-4CA8-9C4C-941B4AC2A47A}" type="datetimeFigureOut">
              <a:rPr lang="en-US" smtClean="0"/>
              <a:t>5/4/2017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661D5-CB63-4B0A-8390-367F2A25050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74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534326-7084-4CA8-9C4C-941B4AC2A47A}"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661D5-CB63-4B0A-8390-367F2A250500}" type="slidenum">
              <a:rPr lang="en-US" smtClean="0"/>
              <a:t>‹#›</a:t>
            </a:fld>
            <a:endParaRPr lang="en-US"/>
          </a:p>
        </p:txBody>
      </p:sp>
    </p:spTree>
    <p:extLst>
      <p:ext uri="{BB962C8B-B14F-4D97-AF65-F5344CB8AC3E}">
        <p14:creationId xmlns:p14="http://schemas.microsoft.com/office/powerpoint/2010/main" val="1790166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534326-7084-4CA8-9C4C-941B4AC2A47A}" type="datetimeFigureOut">
              <a:rPr lang="en-US" smtClean="0"/>
              <a:t>5/4/2017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661D5-CB63-4B0A-8390-367F2A250500}" type="slidenum">
              <a:rPr lang="en-US" smtClean="0"/>
              <a:t>‹#›</a:t>
            </a:fld>
            <a:endParaRPr lang="en-US"/>
          </a:p>
        </p:txBody>
      </p:sp>
    </p:spTree>
    <p:extLst>
      <p:ext uri="{BB962C8B-B14F-4D97-AF65-F5344CB8AC3E}">
        <p14:creationId xmlns:p14="http://schemas.microsoft.com/office/powerpoint/2010/main" val="2377208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534326-7084-4CA8-9C4C-941B4AC2A47A}" type="datetimeFigureOut">
              <a:rPr lang="en-US" smtClean="0"/>
              <a:t>5/4/2017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661D5-CB63-4B0A-8390-367F2A250500}" type="slidenum">
              <a:rPr lang="en-US" smtClean="0"/>
              <a:t>‹#›</a:t>
            </a:fld>
            <a:endParaRPr lang="en-US"/>
          </a:p>
        </p:txBody>
      </p:sp>
    </p:spTree>
    <p:extLst>
      <p:ext uri="{BB962C8B-B14F-4D97-AF65-F5344CB8AC3E}">
        <p14:creationId xmlns:p14="http://schemas.microsoft.com/office/powerpoint/2010/main" val="422658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7534326-7084-4CA8-9C4C-941B4AC2A47A}" type="datetimeFigureOut">
              <a:rPr lang="en-US" smtClean="0"/>
              <a:t>5/4/2017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D8661D5-CB63-4B0A-8390-367F2A250500}" type="slidenum">
              <a:rPr lang="en-US" smtClean="0"/>
              <a:t>‹#›</a:t>
            </a:fld>
            <a:endParaRPr lang="en-US"/>
          </a:p>
        </p:txBody>
      </p:sp>
    </p:spTree>
    <p:extLst>
      <p:ext uri="{BB962C8B-B14F-4D97-AF65-F5344CB8AC3E}">
        <p14:creationId xmlns:p14="http://schemas.microsoft.com/office/powerpoint/2010/main" val="3850475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7534326-7084-4CA8-9C4C-941B4AC2A47A}" type="datetimeFigureOut">
              <a:rPr lang="en-US" smtClean="0"/>
              <a:t>5/4/2017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8661D5-CB63-4B0A-8390-367F2A250500}" type="slidenum">
              <a:rPr lang="en-US" smtClean="0"/>
              <a:t>‹#›</a:t>
            </a:fld>
            <a:endParaRPr lang="en-US"/>
          </a:p>
        </p:txBody>
      </p:sp>
    </p:spTree>
    <p:extLst>
      <p:ext uri="{BB962C8B-B14F-4D97-AF65-F5344CB8AC3E}">
        <p14:creationId xmlns:p14="http://schemas.microsoft.com/office/powerpoint/2010/main" val="343347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7534326-7084-4CA8-9C4C-941B4AC2A47A}" type="datetimeFigureOut">
              <a:rPr lang="en-US" smtClean="0"/>
              <a:t>5/4/2017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661D5-CB63-4B0A-8390-367F2A250500}" type="slidenum">
              <a:rPr lang="en-US" smtClean="0"/>
              <a:t>‹#›</a:t>
            </a:fld>
            <a:endParaRPr lang="en-US"/>
          </a:p>
        </p:txBody>
      </p:sp>
    </p:spTree>
    <p:extLst>
      <p:ext uri="{BB962C8B-B14F-4D97-AF65-F5344CB8AC3E}">
        <p14:creationId xmlns:p14="http://schemas.microsoft.com/office/powerpoint/2010/main" val="2913310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7534326-7084-4CA8-9C4C-941B4AC2A47A}" type="datetimeFigureOut">
              <a:rPr lang="en-US" smtClean="0"/>
              <a:t>5/4/2017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D8661D5-CB63-4B0A-8390-367F2A25050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765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ideo" Target="https://www.youtube.com/embed/uOxE4vRCTu8" TargetMode="External"/><Relationship Id="rId4" Type="http://schemas.openxmlformats.org/officeDocument/2006/relationships/image" Target="../media/image2.jpg"/></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ideo" Target="https://www.youtube.com/embed/vfdUm4H9hRc" TargetMode="External"/><Relationship Id="rId4" Type="http://schemas.openxmlformats.org/officeDocument/2006/relationships/image" Target="../media/image2.jpg"/></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0.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jp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jpg"/></Relationships>
</file>

<file path=ppt/slides/_rels/slide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8.xml"/><Relationship Id="rId1" Type="http://schemas.openxmlformats.org/officeDocument/2006/relationships/video" Target="https://www.youtube.com/embed/DHZZeqNIV5A" TargetMode="External"/><Relationship Id="rId4" Type="http://schemas.openxmlformats.org/officeDocument/2006/relationships/image" Target="../media/image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ideo" Target="https://www.youtube.com/embed/VTrrUy-UUiQ" TargetMode="External"/><Relationship Id="rId4" Type="http://schemas.openxmlformats.org/officeDocument/2006/relationships/image" Target="../media/image2.jpg"/></Relationships>
</file>

<file path=ppt/slides/_rels/slide9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95.JP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ideo" Target="https://www.youtube.com/embed/t6NBkqqZYrY" TargetMode="External"/><Relationship Id="rId4" Type="http://schemas.openxmlformats.org/officeDocument/2006/relationships/image" Target="../media/image2.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38251"/>
            <a:ext cx="10058400" cy="3566160"/>
          </a:xfrm>
        </p:spPr>
        <p:txBody>
          <a:bodyPr/>
          <a:lstStyle/>
          <a:p>
            <a:r>
              <a:rPr lang="en-US" dirty="0"/>
              <a:t>What can the Podiatric Surgeon do for Me?</a:t>
            </a:r>
          </a:p>
        </p:txBody>
      </p:sp>
      <p:sp>
        <p:nvSpPr>
          <p:cNvPr id="3" name="Subtitle 2"/>
          <p:cNvSpPr>
            <a:spLocks noGrp="1"/>
          </p:cNvSpPr>
          <p:nvPr>
            <p:ph type="subTitle" idx="1"/>
          </p:nvPr>
        </p:nvSpPr>
        <p:spPr>
          <a:xfrm>
            <a:off x="1097280" y="3975493"/>
            <a:ext cx="9144000" cy="1340686"/>
          </a:xfrm>
        </p:spPr>
        <p:txBody>
          <a:bodyPr>
            <a:normAutofit fontScale="85000" lnSpcReduction="10000"/>
          </a:bodyPr>
          <a:lstStyle/>
          <a:p>
            <a:r>
              <a:rPr lang="en-US" sz="3200" dirty="0"/>
              <a:t>The Diabetic Foot: Clear and Unpleasant Danger</a:t>
            </a:r>
          </a:p>
          <a:p>
            <a:r>
              <a:rPr lang="en-US" sz="3200" dirty="0"/>
              <a:t>Charcot Foot is the Worst (Down the Rabbit Hole)</a:t>
            </a:r>
          </a:p>
        </p:txBody>
      </p:sp>
      <p:sp>
        <p:nvSpPr>
          <p:cNvPr id="4" name="TextBox 3"/>
          <p:cNvSpPr txBox="1"/>
          <p:nvPr/>
        </p:nvSpPr>
        <p:spPr>
          <a:xfrm>
            <a:off x="6657474" y="5085347"/>
            <a:ext cx="4379494" cy="461665"/>
          </a:xfrm>
          <a:prstGeom prst="rect">
            <a:avLst/>
          </a:prstGeom>
          <a:noFill/>
        </p:spPr>
        <p:txBody>
          <a:bodyPr wrap="square" rtlCol="0">
            <a:spAutoFit/>
          </a:bodyPr>
          <a:lstStyle/>
          <a:p>
            <a:r>
              <a:rPr lang="en-US" sz="2400" dirty="0"/>
              <a:t>Dr. William P Grant, DPM, FACFAS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769410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39" y="465745"/>
            <a:ext cx="9144000" cy="1371600"/>
          </a:xfrm>
        </p:spPr>
        <p:txBody>
          <a:bodyPr>
            <a:noAutofit/>
          </a:bodyPr>
          <a:lstStyle/>
          <a:p>
            <a:pPr>
              <a:lnSpc>
                <a:spcPct val="50000"/>
              </a:lnSpc>
            </a:pPr>
            <a:r>
              <a:rPr lang="en-US" sz="3600" dirty="0"/>
              <a:t>Loss of </a:t>
            </a:r>
            <a:r>
              <a:rPr lang="en-US" sz="3600" dirty="0" err="1"/>
              <a:t>sRAGE</a:t>
            </a:r>
            <a:r>
              <a:rPr lang="en-US" sz="3600" dirty="0"/>
              <a:t> Defense: a Cause of Charcot </a:t>
            </a:r>
            <a:br>
              <a:rPr lang="en-US" sz="3600" dirty="0"/>
            </a:br>
            <a:br>
              <a:rPr lang="en-US" sz="3600" dirty="0"/>
            </a:br>
            <a:r>
              <a:rPr lang="en-US" sz="3600" dirty="0"/>
              <a:t>Neuroarthropathy?</a:t>
            </a:r>
            <a:br>
              <a:rPr lang="en-US" sz="2800" dirty="0"/>
            </a:br>
            <a:br>
              <a:rPr lang="en-US" sz="2800" dirty="0"/>
            </a:br>
            <a:r>
              <a:rPr lang="en-US" sz="1400" dirty="0" err="1"/>
              <a:t>Witzke</a:t>
            </a:r>
            <a:r>
              <a:rPr lang="en-US" sz="1400" dirty="0"/>
              <a:t> KA, </a:t>
            </a:r>
            <a:r>
              <a:rPr lang="en-US" sz="1400" dirty="0" err="1"/>
              <a:t>Vinik</a:t>
            </a:r>
            <a:r>
              <a:rPr lang="en-US" sz="1400" dirty="0"/>
              <a:t> AI, Grant LM, Grant WP, Parson HK, </a:t>
            </a:r>
            <a:r>
              <a:rPr lang="en-US" sz="1400" dirty="0" err="1"/>
              <a:t>Pittenger</a:t>
            </a:r>
            <a:r>
              <a:rPr lang="en-US" sz="1400" dirty="0"/>
              <a:t> GL, et al. Loss of RAGE defense: a cause of s neuroarthropathy? Diabetes </a:t>
            </a:r>
            <a:br>
              <a:rPr lang="en-US" sz="1400" dirty="0"/>
            </a:br>
            <a:br>
              <a:rPr lang="en-US" sz="1400" dirty="0"/>
            </a:br>
            <a:r>
              <a:rPr lang="en-US" sz="1400" dirty="0"/>
              <a:t>Care. 2011;34:1617–21. </a:t>
            </a:r>
            <a:br>
              <a:rPr lang="en-US" sz="2800" dirty="0"/>
            </a:br>
            <a:endParaRPr lang="en-US" sz="2800"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b="1" u="sng" dirty="0"/>
              <a:t>Intro:</a:t>
            </a:r>
          </a:p>
          <a:p>
            <a:pPr marL="0" indent="0">
              <a:buNone/>
            </a:pPr>
            <a:r>
              <a:rPr lang="en-US" dirty="0"/>
              <a:t>Studied the relationship of </a:t>
            </a:r>
            <a:r>
              <a:rPr lang="en-US" dirty="0" err="1"/>
              <a:t>sRAGE</a:t>
            </a:r>
            <a:r>
              <a:rPr lang="en-US" dirty="0"/>
              <a:t> in bone metabolism  </a:t>
            </a:r>
          </a:p>
          <a:p>
            <a:pPr marL="0" indent="0">
              <a:buNone/>
            </a:pPr>
            <a:endParaRPr lang="en-US" dirty="0"/>
          </a:p>
          <a:p>
            <a:pPr marL="0" indent="0">
              <a:buNone/>
            </a:pPr>
            <a:r>
              <a:rPr lang="en-US" b="1" u="sng" dirty="0"/>
              <a:t>Materials and Methods:</a:t>
            </a:r>
          </a:p>
          <a:p>
            <a:r>
              <a:rPr lang="en-US" dirty="0"/>
              <a:t>DEXA</a:t>
            </a:r>
          </a:p>
          <a:p>
            <a:r>
              <a:rPr lang="en-US" dirty="0"/>
              <a:t>Calcaneal stiffness</a:t>
            </a:r>
          </a:p>
          <a:p>
            <a:r>
              <a:rPr lang="en-US" dirty="0" err="1"/>
              <a:t>sRAGE</a:t>
            </a:r>
            <a:endParaRPr lang="en-US" dirty="0"/>
          </a:p>
          <a:p>
            <a:r>
              <a:rPr lang="en-US" dirty="0"/>
              <a:t>NTX (collagen break down products)</a:t>
            </a:r>
          </a:p>
          <a:p>
            <a:r>
              <a:rPr lang="en-US" dirty="0" err="1"/>
              <a:t>Osteocalcin</a:t>
            </a:r>
            <a:endParaRPr lang="en-US" dirty="0"/>
          </a:p>
        </p:txBody>
      </p:sp>
      <p:sp>
        <p:nvSpPr>
          <p:cNvPr id="4" name="Content Placeholder 3"/>
          <p:cNvSpPr>
            <a:spLocks noGrp="1"/>
          </p:cNvSpPr>
          <p:nvPr>
            <p:ph sz="half" idx="2"/>
          </p:nvPr>
        </p:nvSpPr>
        <p:spPr>
          <a:xfrm>
            <a:off x="5867399" y="1447800"/>
            <a:ext cx="4979565" cy="4701330"/>
          </a:xfrm>
        </p:spPr>
        <p:txBody>
          <a:bodyPr>
            <a:normAutofit fontScale="92500" lnSpcReduction="10000"/>
          </a:bodyPr>
          <a:lstStyle/>
          <a:p>
            <a:pPr marL="0" indent="0">
              <a:buNone/>
            </a:pPr>
            <a:r>
              <a:rPr lang="en-US" b="1" u="sng" dirty="0"/>
              <a:t>Results:</a:t>
            </a:r>
            <a:endParaRPr lang="en-US" dirty="0"/>
          </a:p>
          <a:p>
            <a:r>
              <a:rPr lang="en-US" dirty="0"/>
              <a:t>Worse peripheral and autonomic neuropathy </a:t>
            </a:r>
          </a:p>
          <a:p>
            <a:r>
              <a:rPr lang="en-US" dirty="0"/>
              <a:t>lower bone stiffness index respectively</a:t>
            </a:r>
          </a:p>
          <a:p>
            <a:r>
              <a:rPr lang="en-US" dirty="0"/>
              <a:t>No difference in bone mineral density </a:t>
            </a:r>
          </a:p>
          <a:p>
            <a:r>
              <a:rPr lang="en-US" dirty="0"/>
              <a:t>lower </a:t>
            </a:r>
            <a:r>
              <a:rPr lang="en-US" dirty="0" err="1"/>
              <a:t>sRAGE</a:t>
            </a:r>
            <a:r>
              <a:rPr lang="en-US" dirty="0"/>
              <a:t> levels than</a:t>
            </a:r>
          </a:p>
          <a:p>
            <a:r>
              <a:rPr lang="en-US" dirty="0"/>
              <a:t>Higher </a:t>
            </a:r>
            <a:r>
              <a:rPr lang="en-US" dirty="0" err="1"/>
              <a:t>osteocalcin</a:t>
            </a:r>
            <a:r>
              <a:rPr lang="en-US" dirty="0"/>
              <a:t> </a:t>
            </a:r>
          </a:p>
          <a:p>
            <a:endParaRPr lang="en-US" dirty="0"/>
          </a:p>
          <a:p>
            <a:pPr marL="0" indent="0">
              <a:buNone/>
            </a:pPr>
            <a:r>
              <a:rPr lang="en-US" b="1" u="sng" dirty="0"/>
              <a:t>Conclusions:</a:t>
            </a:r>
          </a:p>
          <a:p>
            <a:r>
              <a:rPr lang="en-US" dirty="0"/>
              <a:t>Failure of </a:t>
            </a:r>
            <a:r>
              <a:rPr lang="en-US" dirty="0" err="1"/>
              <a:t>sRAGE</a:t>
            </a:r>
            <a:r>
              <a:rPr lang="en-US" dirty="0"/>
              <a:t> defense against Oxidative stress</a:t>
            </a:r>
          </a:p>
          <a:p>
            <a:r>
              <a:rPr lang="en-US" dirty="0"/>
              <a:t>Osteoclast activated N-f-Kappa-B in a RANKL independent pathway</a:t>
            </a:r>
          </a:p>
          <a:p>
            <a:r>
              <a:rPr lang="en-US" dirty="0"/>
              <a:t>AGE-mediated osteoblast apoptosis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4097143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OxE4vRCTu8">
            <a:hlinkClick r:id="" action="ppaction://media"/>
          </p:cNvPr>
          <p:cNvPicPr>
            <a:picLocks noGrp="1" noRot="1" noChangeAspect="1"/>
          </p:cNvPicPr>
          <p:nvPr>
            <p:ph idx="1"/>
            <a:videoFile r:link="rId1"/>
          </p:nvPr>
        </p:nvPicPr>
        <p:blipFill>
          <a:blip r:embed="rId3"/>
          <a:stretch>
            <a:fillRect/>
          </a:stretch>
        </p:blipFill>
        <p:spPr>
          <a:xfrm>
            <a:off x="1963738" y="1139825"/>
            <a:ext cx="8264525" cy="4648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787110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84086"/>
            <a:ext cx="4782278" cy="5445349"/>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540" y="584086"/>
            <a:ext cx="5078715" cy="54453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5047989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fdUm4H9hRc">
            <a:hlinkClick r:id="" action="ppaction://media"/>
          </p:cNvPr>
          <p:cNvPicPr>
            <a:picLocks noGrp="1" noRot="1" noChangeAspect="1"/>
          </p:cNvPicPr>
          <p:nvPr>
            <p:ph idx="1"/>
            <a:videoFile r:link="rId1"/>
          </p:nvPr>
        </p:nvPicPr>
        <p:blipFill>
          <a:blip r:embed="rId3"/>
          <a:stretch>
            <a:fillRect/>
          </a:stretch>
        </p:blipFill>
        <p:spPr>
          <a:xfrm>
            <a:off x="2008188" y="1131888"/>
            <a:ext cx="8175625" cy="45989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490412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89" y="228599"/>
            <a:ext cx="6817616" cy="1638301"/>
          </a:xfrm>
        </p:spPr>
        <p:txBody>
          <a:bodyPr>
            <a:normAutofit fontScale="90000"/>
          </a:bodyPr>
          <a:lstStyle/>
          <a:p>
            <a:r>
              <a:rPr lang="en-US" dirty="0"/>
              <a:t>Come down the rabbit hole:</a:t>
            </a:r>
            <a:br>
              <a:rPr lang="en-US" dirty="0"/>
            </a:br>
            <a:r>
              <a:rPr lang="en-US" dirty="0"/>
              <a:t>My Recommendations:</a:t>
            </a:r>
          </a:p>
        </p:txBody>
      </p:sp>
      <p:sp>
        <p:nvSpPr>
          <p:cNvPr id="3" name="Content Placeholder 2"/>
          <p:cNvSpPr>
            <a:spLocks noGrp="1"/>
          </p:cNvSpPr>
          <p:nvPr>
            <p:ph idx="1"/>
          </p:nvPr>
        </p:nvSpPr>
        <p:spPr>
          <a:xfrm>
            <a:off x="689811" y="1447800"/>
            <a:ext cx="4796590" cy="4572000"/>
          </a:xfrm>
        </p:spPr>
        <p:txBody>
          <a:bodyPr>
            <a:normAutofit/>
          </a:bodyPr>
          <a:lstStyle/>
          <a:p>
            <a:pPr marL="0" indent="0">
              <a:buNone/>
            </a:pPr>
            <a:endParaRPr lang="en-US" dirty="0"/>
          </a:p>
          <a:p>
            <a:pPr marL="0" indent="0">
              <a:buNone/>
            </a:pPr>
            <a:r>
              <a:rPr lang="en-US" dirty="0"/>
              <a:t>In a dislocation-type Charcot, the recommendation is beaming with joint preparation of all joints of the arch </a:t>
            </a:r>
          </a:p>
          <a:p>
            <a:pPr marL="0" indent="0">
              <a:buNone/>
            </a:pPr>
            <a:endParaRPr lang="en-US" dirty="0"/>
          </a:p>
          <a:p>
            <a:pPr marL="0" indent="0">
              <a:buNone/>
            </a:pPr>
            <a:r>
              <a:rPr lang="en-US" dirty="0"/>
              <a:t>In a bone-type Charcot, the recommendation is 4web with internal and external fixation for a period of time long enough to allow bone ingrowth </a:t>
            </a:r>
          </a:p>
        </p:txBody>
      </p:sp>
      <p:pic>
        <p:nvPicPr>
          <p:cNvPr id="4" name="Picture 3"/>
          <p:cNvPicPr>
            <a:picLocks noChangeAspect="1"/>
          </p:cNvPicPr>
          <p:nvPr/>
        </p:nvPicPr>
        <p:blipFill>
          <a:blip r:embed="rId2"/>
          <a:stretch>
            <a:fillRect/>
          </a:stretch>
        </p:blipFill>
        <p:spPr>
          <a:xfrm>
            <a:off x="7506282" y="4046187"/>
            <a:ext cx="3483703" cy="2811813"/>
          </a:xfrm>
          <a:prstGeom prst="rect">
            <a:avLst/>
          </a:prstGeom>
        </p:spPr>
      </p:pic>
      <p:pic>
        <p:nvPicPr>
          <p:cNvPr id="5" name="Picture 4"/>
          <p:cNvPicPr>
            <a:picLocks noChangeAspect="1"/>
          </p:cNvPicPr>
          <p:nvPr/>
        </p:nvPicPr>
        <p:blipFill>
          <a:blip r:embed="rId3"/>
          <a:stretch>
            <a:fillRect/>
          </a:stretch>
        </p:blipFill>
        <p:spPr>
          <a:xfrm>
            <a:off x="7042205" y="228599"/>
            <a:ext cx="4411858" cy="3587211"/>
          </a:xfrm>
          <a:prstGeom prst="rect">
            <a:avLst/>
          </a:prstGeom>
        </p:spPr>
      </p:pic>
    </p:spTree>
    <p:extLst>
      <p:ext uri="{BB962C8B-B14F-4D97-AF65-F5344CB8AC3E}">
        <p14:creationId xmlns:p14="http://schemas.microsoft.com/office/powerpoint/2010/main" val="21993206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3377" y="3911993"/>
            <a:ext cx="2326107" cy="2141622"/>
          </a:xfrm>
        </p:spPr>
        <p:txBody>
          <a:bodyPr/>
          <a:lstStyle/>
          <a:p>
            <a:r>
              <a:rPr lang="en-US" dirty="0"/>
              <a:t>The END</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3557" y="0"/>
            <a:ext cx="6619332" cy="6619332"/>
          </a:xfrm>
        </p:spPr>
      </p:pic>
      <p:sp>
        <p:nvSpPr>
          <p:cNvPr id="6" name="TextBox 5"/>
          <p:cNvSpPr txBox="1"/>
          <p:nvPr/>
        </p:nvSpPr>
        <p:spPr>
          <a:xfrm>
            <a:off x="7742279" y="1203158"/>
            <a:ext cx="4238661" cy="1200329"/>
          </a:xfrm>
          <a:prstGeom prst="rect">
            <a:avLst/>
          </a:prstGeom>
          <a:noFill/>
        </p:spPr>
        <p:txBody>
          <a:bodyPr wrap="none" rtlCol="0">
            <a:spAutoFit/>
          </a:bodyPr>
          <a:lstStyle/>
          <a:p>
            <a:r>
              <a:rPr lang="en-US" sz="7200" dirty="0"/>
              <a:t>Quiz Time!</a:t>
            </a:r>
          </a:p>
        </p:txBody>
      </p:sp>
    </p:spTree>
    <p:extLst>
      <p:ext uri="{BB962C8B-B14F-4D97-AF65-F5344CB8AC3E}">
        <p14:creationId xmlns:p14="http://schemas.microsoft.com/office/powerpoint/2010/main" val="40771670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b="1" dirty="0"/>
              <a:t>Childs M, Armstrong DG, </a:t>
            </a:r>
            <a:r>
              <a:rPr lang="en-US" b="1" dirty="0" err="1"/>
              <a:t>Edelson</a:t>
            </a:r>
            <a:r>
              <a:rPr lang="en-US" b="1" dirty="0"/>
              <a:t> GW. </a:t>
            </a:r>
            <a:r>
              <a:rPr lang="en-US" dirty="0"/>
              <a:t>Is Charcot arthropathy a late </a:t>
            </a:r>
            <a:r>
              <a:rPr lang="en-US" dirty="0" err="1"/>
              <a:t>sequela</a:t>
            </a:r>
            <a:r>
              <a:rPr lang="en-US" dirty="0"/>
              <a:t> of osteoporosis in patients with diabetes mellitus? </a:t>
            </a:r>
            <a:r>
              <a:rPr lang="en-US" i="1" dirty="0"/>
              <a:t>J Foot Ankle </a:t>
            </a:r>
            <a:r>
              <a:rPr lang="en-US" i="1" dirty="0" err="1"/>
              <a:t>Surg</a:t>
            </a:r>
            <a:r>
              <a:rPr lang="en-US" i="1" dirty="0"/>
              <a:t> </a:t>
            </a:r>
            <a:r>
              <a:rPr lang="en-US" dirty="0"/>
              <a:t>1998;37:437-9. </a:t>
            </a:r>
            <a:endParaRPr lang="en-US" b="1" dirty="0"/>
          </a:p>
          <a:p>
            <a:pPr marL="514350" indent="-514350">
              <a:buFont typeface="+mj-lt"/>
              <a:buAutoNum type="arabicPeriod"/>
            </a:pPr>
            <a:r>
              <a:rPr lang="en-US" b="1" dirty="0" err="1"/>
              <a:t>Cundy</a:t>
            </a:r>
            <a:r>
              <a:rPr lang="en-US" b="1" dirty="0"/>
              <a:t> TF, Edmonds ME, Watkins PJ. </a:t>
            </a:r>
            <a:r>
              <a:rPr lang="en-US" dirty="0"/>
              <a:t>Osteopenia and metatarsal fractures in </a:t>
            </a:r>
            <a:r>
              <a:rPr lang="en-US" dirty="0" err="1"/>
              <a:t>dia</a:t>
            </a:r>
            <a:r>
              <a:rPr lang="en-US" dirty="0"/>
              <a:t>- </a:t>
            </a:r>
            <a:r>
              <a:rPr lang="en-US" dirty="0" err="1"/>
              <a:t>betic</a:t>
            </a:r>
            <a:r>
              <a:rPr lang="en-US" dirty="0"/>
              <a:t> neuropathy. </a:t>
            </a:r>
            <a:r>
              <a:rPr lang="en-US" i="1" dirty="0" err="1"/>
              <a:t>Diabet</a:t>
            </a:r>
            <a:r>
              <a:rPr lang="en-US" i="1" dirty="0"/>
              <a:t> Med </a:t>
            </a:r>
            <a:r>
              <a:rPr lang="en-US" dirty="0"/>
              <a:t>1985;2:461-4. </a:t>
            </a:r>
            <a:endParaRPr lang="en-US" b="1" dirty="0"/>
          </a:p>
          <a:p>
            <a:pPr marL="514350" indent="-514350">
              <a:buFont typeface="+mj-lt"/>
              <a:buAutoNum type="arabicPeriod"/>
            </a:pPr>
            <a:r>
              <a:rPr lang="en-US" b="1" dirty="0" err="1"/>
              <a:t>Jirkovska</a:t>
            </a:r>
            <a:r>
              <a:rPr lang="en-US" b="1" dirty="0"/>
              <a:t> AP, </a:t>
            </a:r>
            <a:r>
              <a:rPr lang="en-US" b="1" dirty="0" err="1"/>
              <a:t>Kasalicky</a:t>
            </a:r>
            <a:r>
              <a:rPr lang="en-US" b="1" dirty="0"/>
              <a:t> P, </a:t>
            </a:r>
            <a:r>
              <a:rPr lang="en-US" b="1" dirty="0" err="1"/>
              <a:t>Boucek</a:t>
            </a:r>
            <a:r>
              <a:rPr lang="en-US" b="1" dirty="0"/>
              <a:t> P, </a:t>
            </a:r>
            <a:r>
              <a:rPr lang="en-US" b="1" dirty="0" err="1"/>
              <a:t>Hosova</a:t>
            </a:r>
            <a:r>
              <a:rPr lang="en-US" b="1" dirty="0"/>
              <a:t> J, </a:t>
            </a:r>
            <a:r>
              <a:rPr lang="en-US" b="1" dirty="0" err="1"/>
              <a:t>Skibova</a:t>
            </a:r>
            <a:r>
              <a:rPr lang="en-US" b="1" dirty="0"/>
              <a:t> J. </a:t>
            </a:r>
            <a:r>
              <a:rPr lang="en-US" dirty="0"/>
              <a:t>Calcaneal ultra- </a:t>
            </a:r>
            <a:r>
              <a:rPr lang="en-US" dirty="0" err="1"/>
              <a:t>sonomentry</a:t>
            </a:r>
            <a:r>
              <a:rPr lang="en-US" dirty="0"/>
              <a:t> in patients with Charcot </a:t>
            </a:r>
            <a:r>
              <a:rPr lang="en-US" dirty="0" err="1"/>
              <a:t>osteoarthropathy</a:t>
            </a:r>
            <a:r>
              <a:rPr lang="en-US" dirty="0"/>
              <a:t> and its relationship with den- </a:t>
            </a:r>
            <a:r>
              <a:rPr lang="en-US" dirty="0" err="1"/>
              <a:t>sitometry</a:t>
            </a:r>
            <a:r>
              <a:rPr lang="en-US" dirty="0"/>
              <a:t> in the lumbar spine and femoral neck and with markers of bone turnover. </a:t>
            </a:r>
            <a:r>
              <a:rPr lang="en-US" i="1" dirty="0" err="1"/>
              <a:t>Diabet</a:t>
            </a:r>
            <a:r>
              <a:rPr lang="en-US" i="1" dirty="0"/>
              <a:t> Med </a:t>
            </a:r>
            <a:r>
              <a:rPr lang="en-US" dirty="0"/>
              <a:t>2001;18:495-500. </a:t>
            </a:r>
          </a:p>
          <a:p>
            <a:pPr marL="514350" indent="-514350">
              <a:buFont typeface="+mj-lt"/>
              <a:buAutoNum type="arabicPeriod"/>
            </a:pPr>
            <a:r>
              <a:rPr lang="en-US" dirty="0" err="1"/>
              <a:t>Mabilleau</a:t>
            </a:r>
            <a:r>
              <a:rPr lang="en-US" dirty="0"/>
              <a:t> G, </a:t>
            </a:r>
            <a:r>
              <a:rPr lang="en-US" dirty="0" err="1"/>
              <a:t>Petrova</a:t>
            </a:r>
            <a:r>
              <a:rPr lang="en-US" dirty="0"/>
              <a:t> NL, Edmonds ME. Increased </a:t>
            </a:r>
            <a:r>
              <a:rPr lang="en-US" dirty="0" err="1"/>
              <a:t>osteoclastic</a:t>
            </a:r>
            <a:r>
              <a:rPr lang="en-US" dirty="0"/>
              <a:t> activity in acute Charcot's </a:t>
            </a:r>
            <a:r>
              <a:rPr lang="en-US" dirty="0" err="1"/>
              <a:t>osteoarthropathy</a:t>
            </a:r>
            <a:r>
              <a:rPr lang="en-US" dirty="0"/>
              <a:t>: the role of receptor activator of nuclear factor-</a:t>
            </a:r>
            <a:r>
              <a:rPr lang="en-US" dirty="0" err="1"/>
              <a:t>kappaB</a:t>
            </a:r>
            <a:r>
              <a:rPr lang="en-US" dirty="0"/>
              <a:t> ligand. </a:t>
            </a:r>
            <a:r>
              <a:rPr lang="en-US" dirty="0" err="1"/>
              <a:t>Diabetologia</a:t>
            </a:r>
            <a:r>
              <a:rPr lang="en-US" dirty="0"/>
              <a:t>. 2008;51:1035–40. </a:t>
            </a:r>
          </a:p>
          <a:p>
            <a:pPr marL="514350" indent="-514350">
              <a:buFont typeface="+mj-lt"/>
              <a:buAutoNum type="arabicPeriod"/>
            </a:pPr>
            <a:r>
              <a:rPr lang="en-US" dirty="0" err="1"/>
              <a:t>Witzke</a:t>
            </a:r>
            <a:r>
              <a:rPr lang="en-US" dirty="0"/>
              <a:t> KA, </a:t>
            </a:r>
            <a:r>
              <a:rPr lang="en-US" dirty="0" err="1"/>
              <a:t>Vinik</a:t>
            </a:r>
            <a:r>
              <a:rPr lang="en-US" dirty="0"/>
              <a:t> AI, Grant LM, Grant WP, Parson HK, </a:t>
            </a:r>
            <a:r>
              <a:rPr lang="en-US" dirty="0" err="1"/>
              <a:t>Pittenger</a:t>
            </a:r>
            <a:r>
              <a:rPr lang="en-US" dirty="0"/>
              <a:t> GL, et al. Loss of RAGE defense: a cause of s </a:t>
            </a:r>
            <a:r>
              <a:rPr lang="en-US" dirty="0" err="1"/>
              <a:t>neuroarthropathy</a:t>
            </a:r>
            <a:r>
              <a:rPr lang="en-US" dirty="0"/>
              <a:t>? Diabetes Care. 2011;34:1617–21. </a:t>
            </a:r>
          </a:p>
        </p:txBody>
      </p:sp>
    </p:spTree>
    <p:extLst>
      <p:ext uri="{BB962C8B-B14F-4D97-AF65-F5344CB8AC3E}">
        <p14:creationId xmlns:p14="http://schemas.microsoft.com/office/powerpoint/2010/main" val="157224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011" y="1181182"/>
            <a:ext cx="3172326" cy="4656055"/>
          </a:xfrm>
        </p:spPr>
        <p:txBody>
          <a:bodyPr/>
          <a:lstStyle/>
          <a:p>
            <a:r>
              <a:rPr lang="en-US" dirty="0"/>
              <a:t>Correlating Cell Biology with Clinical Findings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726" y="461210"/>
            <a:ext cx="4572000" cy="6096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740032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9593" y="228600"/>
            <a:ext cx="9144000" cy="1295400"/>
          </a:xfrm>
        </p:spPr>
        <p:txBody>
          <a:bodyPr>
            <a:normAutofit fontScale="90000"/>
          </a:bodyPr>
          <a:lstStyle/>
          <a:p>
            <a:pPr>
              <a:lnSpc>
                <a:spcPct val="60000"/>
              </a:lnSpc>
            </a:pPr>
            <a:r>
              <a:rPr lang="en-US" sz="3100" dirty="0"/>
              <a:t>Dissimilarities Between Neuropathic Arthropathy of the Ankle and Midfoot: Does Anatomy Predict Osseous Metabolism? </a:t>
            </a:r>
            <a:br>
              <a:rPr lang="en-US" sz="4900" dirty="0"/>
            </a:br>
            <a:br>
              <a:rPr lang="en-US" dirty="0"/>
            </a:br>
            <a:r>
              <a:rPr lang="en-US" sz="2800" dirty="0"/>
              <a:t>Grant et al. </a:t>
            </a:r>
            <a:r>
              <a:rPr lang="en-US" sz="2800" i="1" dirty="0"/>
              <a:t>(Manuscript, 2015</a:t>
            </a:r>
            <a:r>
              <a:rPr lang="en-US" sz="2800" dirty="0"/>
              <a:t>)</a:t>
            </a:r>
            <a:endParaRPr lang="en-US" dirty="0"/>
          </a:p>
        </p:txBody>
      </p:sp>
      <p:sp>
        <p:nvSpPr>
          <p:cNvPr id="3" name="Content Placeholder 2"/>
          <p:cNvSpPr>
            <a:spLocks noGrp="1"/>
          </p:cNvSpPr>
          <p:nvPr>
            <p:ph sz="half" idx="1"/>
          </p:nvPr>
        </p:nvSpPr>
        <p:spPr/>
        <p:txBody>
          <a:bodyPr>
            <a:normAutofit fontScale="70000" lnSpcReduction="20000"/>
          </a:bodyPr>
          <a:lstStyle/>
          <a:p>
            <a:pPr marL="0" indent="0">
              <a:buNone/>
            </a:pPr>
            <a:r>
              <a:rPr lang="en-US" dirty="0"/>
              <a:t>Aims:</a:t>
            </a:r>
          </a:p>
          <a:p>
            <a:r>
              <a:rPr lang="en-US" dirty="0"/>
              <a:t>Associate bone metabolism markers with fracture dislocation pattern </a:t>
            </a:r>
          </a:p>
          <a:p>
            <a:pPr marL="0" indent="0">
              <a:buNone/>
            </a:pPr>
            <a:r>
              <a:rPr lang="en-US" u="sng" dirty="0"/>
              <a:t>Materials and Methods:</a:t>
            </a:r>
          </a:p>
          <a:p>
            <a:r>
              <a:rPr lang="en-US" dirty="0"/>
              <a:t>Patients were identified as</a:t>
            </a:r>
          </a:p>
          <a:p>
            <a:pPr lvl="1"/>
            <a:r>
              <a:rPr lang="en-US" dirty="0"/>
              <a:t>Fracture pattern </a:t>
            </a:r>
          </a:p>
          <a:p>
            <a:pPr lvl="1"/>
            <a:r>
              <a:rPr lang="en-US" dirty="0"/>
              <a:t>Dislocation pattern</a:t>
            </a:r>
          </a:p>
          <a:p>
            <a:r>
              <a:rPr lang="en-US" dirty="0"/>
              <a:t>Anthropometric info obtained </a:t>
            </a:r>
          </a:p>
          <a:p>
            <a:r>
              <a:rPr lang="en-US" dirty="0"/>
              <a:t>Local DEXA</a:t>
            </a:r>
          </a:p>
          <a:p>
            <a:r>
              <a:rPr lang="en-US" dirty="0"/>
              <a:t>OPG/RANKL ratio</a:t>
            </a:r>
          </a:p>
          <a:p>
            <a:r>
              <a:rPr lang="en-US" dirty="0" err="1"/>
              <a:t>sRAGE</a:t>
            </a:r>
            <a:endParaRPr lang="en-US" dirty="0"/>
          </a:p>
          <a:p>
            <a:r>
              <a:rPr lang="en-US" dirty="0" err="1"/>
              <a:t>Osteocalcin</a:t>
            </a:r>
            <a:endParaRPr lang="en-US" dirty="0"/>
          </a:p>
          <a:p>
            <a:r>
              <a:rPr lang="en-US" dirty="0"/>
              <a:t>Peripheral DEXA</a:t>
            </a:r>
          </a:p>
          <a:p>
            <a:pPr marL="0" indent="0">
              <a:buNone/>
            </a:pPr>
            <a:endParaRPr lang="en-US" dirty="0"/>
          </a:p>
          <a:p>
            <a:endParaRPr lang="en-US" u="sng" dirty="0"/>
          </a:p>
          <a:p>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53200" y="1623654"/>
            <a:ext cx="3380586" cy="25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191000"/>
            <a:ext cx="3380586"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351954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95400"/>
          </a:xfrm>
        </p:spPr>
        <p:txBody>
          <a:bodyPr/>
          <a:lstStyle/>
          <a:p>
            <a:r>
              <a:rPr lang="en-US" dirty="0"/>
              <a:t>Results: Patient Population </a:t>
            </a:r>
          </a:p>
        </p:txBody>
      </p:sp>
      <p:pic>
        <p:nvPicPr>
          <p:cNvPr id="5" name="Content Placeholder 4" descr="Screen Shot 2015-09-13 at 4.25.15 PM.png"/>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1828800" y="2057400"/>
            <a:ext cx="7346628" cy="292670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109484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p:spPr>
        <p:txBody>
          <a:bodyPr/>
          <a:lstStyle/>
          <a:p>
            <a:r>
              <a:rPr lang="en-US" dirty="0"/>
              <a:t>Results: DEXA Scans</a:t>
            </a:r>
          </a:p>
        </p:txBody>
      </p:sp>
      <p:pic>
        <p:nvPicPr>
          <p:cNvPr id="6" name="Content Placeholder 5" descr="Screen Shot 2015-09-13 at 4.25.32 PM.png"/>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057400" y="2362200"/>
            <a:ext cx="7262860" cy="24574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528150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3200" dirty="0"/>
              <a:t>Charcot Characteristics:</a:t>
            </a:r>
            <a:r>
              <a:rPr lang="en-US" sz="2800" dirty="0"/>
              <a:t> </a:t>
            </a:r>
            <a:br>
              <a:rPr lang="en-US" sz="2800" dirty="0"/>
            </a:br>
            <a:r>
              <a:rPr lang="en-US" sz="2800" dirty="0"/>
              <a:t>Fracture vs. Dislocation</a:t>
            </a:r>
          </a:p>
        </p:txBody>
      </p:sp>
      <p:pic>
        <p:nvPicPr>
          <p:cNvPr id="6" name="Content Placeholder 6" descr="Screen Shot 2016-05-29 at 6.47.31 PM.png"/>
          <p:cNvPicPr>
            <a:picLocks noGrp="1" noChangeAspect="1"/>
          </p:cNvPicPr>
          <p:nvPr>
            <p:ph idx="1"/>
          </p:nvPr>
        </p:nvPicPr>
        <p:blipFill rotWithShape="1">
          <a:blip r:embed="rId2" cstate="email">
            <a:extLst>
              <a:ext uri="{28A0092B-C50C-407E-A947-70E740481C1C}">
                <a14:useLocalDpi xmlns:a14="http://schemas.microsoft.com/office/drawing/2010/main"/>
              </a:ext>
            </a:extLst>
          </a:blip>
          <a:stretch/>
        </p:blipFill>
        <p:spPr>
          <a:xfrm>
            <a:off x="4099178" y="2076674"/>
            <a:ext cx="4038095" cy="3561905"/>
          </a:xfrm>
        </p:spPr>
      </p:pic>
      <p:sp>
        <p:nvSpPr>
          <p:cNvPr id="3" name="TextBox 2"/>
          <p:cNvSpPr txBox="1"/>
          <p:nvPr/>
        </p:nvSpPr>
        <p:spPr>
          <a:xfrm>
            <a:off x="5725617" y="4766692"/>
            <a:ext cx="956338" cy="261610"/>
          </a:xfrm>
          <a:prstGeom prst="rect">
            <a:avLst/>
          </a:prstGeom>
          <a:solidFill>
            <a:schemeClr val="bg1"/>
          </a:solidFill>
          <a:ln>
            <a:noFill/>
          </a:ln>
        </p:spPr>
        <p:txBody>
          <a:bodyPr wrap="square" rtlCol="0">
            <a:spAutoFit/>
          </a:bodyPr>
          <a:lstStyle/>
          <a:p>
            <a:pPr defTabSz="457200"/>
            <a:r>
              <a:rPr lang="en-US" sz="1100" dirty="0">
                <a:solidFill>
                  <a:prstClr val="black"/>
                </a:solidFill>
              </a:rPr>
              <a:t>Dislocation</a:t>
            </a:r>
            <a:endParaRPr lang="en-US" dirty="0">
              <a:solidFill>
                <a:prstClr val="black"/>
              </a:solidFill>
            </a:endParaRPr>
          </a:p>
        </p:txBody>
      </p:sp>
      <p:sp>
        <p:nvSpPr>
          <p:cNvPr id="7" name="TextBox 6"/>
          <p:cNvSpPr txBox="1"/>
          <p:nvPr/>
        </p:nvSpPr>
        <p:spPr>
          <a:xfrm>
            <a:off x="7038170" y="4766692"/>
            <a:ext cx="956338" cy="261610"/>
          </a:xfrm>
          <a:prstGeom prst="rect">
            <a:avLst/>
          </a:prstGeom>
          <a:solidFill>
            <a:schemeClr val="bg1"/>
          </a:solidFill>
          <a:ln>
            <a:noFill/>
          </a:ln>
        </p:spPr>
        <p:txBody>
          <a:bodyPr wrap="square" rtlCol="0">
            <a:spAutoFit/>
          </a:bodyPr>
          <a:lstStyle/>
          <a:p>
            <a:pPr defTabSz="457200"/>
            <a:r>
              <a:rPr lang="en-US" sz="1100" dirty="0">
                <a:solidFill>
                  <a:prstClr val="black"/>
                </a:solidFill>
              </a:rPr>
              <a:t>Fracture</a:t>
            </a:r>
            <a:endParaRPr lang="en-US" dirty="0">
              <a:solidFill>
                <a:prstClr val="black"/>
              </a:solidFill>
            </a:endParaRPr>
          </a:p>
        </p:txBody>
      </p:sp>
      <p:sp>
        <p:nvSpPr>
          <p:cNvPr id="8" name="Donut 7"/>
          <p:cNvSpPr/>
          <p:nvPr/>
        </p:nvSpPr>
        <p:spPr>
          <a:xfrm>
            <a:off x="6838732" y="2038389"/>
            <a:ext cx="1108743" cy="3135982"/>
          </a:xfrm>
          <a:prstGeom prst="donut">
            <a:avLst>
              <a:gd name="adj" fmla="val 2525"/>
            </a:avLst>
          </a:prstGeom>
          <a:solidFill>
            <a:srgbClr val="FF0000">
              <a:alpha val="68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7662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7848600" cy="990600"/>
          </a:xfrm>
        </p:spPr>
        <p:txBody>
          <a:bodyPr>
            <a:noAutofit/>
          </a:bodyPr>
          <a:lstStyle/>
          <a:p>
            <a:pPr algn="l"/>
            <a:r>
              <a:rPr lang="en-US" sz="3200" dirty="0"/>
              <a:t>Charcot Characteristics:</a:t>
            </a:r>
            <a:r>
              <a:rPr lang="en-US" sz="2800" dirty="0"/>
              <a:t> </a:t>
            </a:r>
            <a:br>
              <a:rPr lang="en-US" sz="2800" dirty="0"/>
            </a:br>
            <a:r>
              <a:rPr lang="en-US" sz="2800" dirty="0"/>
              <a:t>Fracture vs. Dislocation</a:t>
            </a:r>
          </a:p>
        </p:txBody>
      </p:sp>
      <p:pic>
        <p:nvPicPr>
          <p:cNvPr id="5" name="Content Placeholder 4" descr="Screen Shot 2016-05-29 at 6.47.07 PM.pn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444" b="-1"/>
          <a:stretch/>
        </p:blipFill>
        <p:spPr>
          <a:xfrm>
            <a:off x="3768471" y="1600201"/>
            <a:ext cx="4976225" cy="4515799"/>
          </a:xfrm>
        </p:spPr>
      </p:pic>
      <p:sp>
        <p:nvSpPr>
          <p:cNvPr id="4" name="Donut 3"/>
          <p:cNvSpPr/>
          <p:nvPr/>
        </p:nvSpPr>
        <p:spPr>
          <a:xfrm>
            <a:off x="5506130" y="1881589"/>
            <a:ext cx="924981" cy="2712624"/>
          </a:xfrm>
          <a:prstGeom prst="donut">
            <a:avLst>
              <a:gd name="adj" fmla="val 2525"/>
            </a:avLst>
          </a:prstGeom>
          <a:solidFill>
            <a:srgbClr val="FF0000">
              <a:alpha val="68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6" name="Donut 5"/>
          <p:cNvSpPr/>
          <p:nvPr/>
        </p:nvSpPr>
        <p:spPr>
          <a:xfrm>
            <a:off x="6473765" y="2696943"/>
            <a:ext cx="924981" cy="1892870"/>
          </a:xfrm>
          <a:prstGeom prst="donut">
            <a:avLst>
              <a:gd name="adj" fmla="val 2525"/>
            </a:avLst>
          </a:prstGeom>
          <a:solidFill>
            <a:srgbClr val="FF0000">
              <a:alpha val="68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sp>
        <p:nvSpPr>
          <p:cNvPr id="7" name="Donut 6"/>
          <p:cNvSpPr/>
          <p:nvPr/>
        </p:nvSpPr>
        <p:spPr>
          <a:xfrm>
            <a:off x="7471451" y="2702309"/>
            <a:ext cx="924981" cy="1892870"/>
          </a:xfrm>
          <a:prstGeom prst="donut">
            <a:avLst>
              <a:gd name="adj" fmla="val 2525"/>
            </a:avLst>
          </a:prstGeom>
          <a:solidFill>
            <a:srgbClr val="FF0000">
              <a:alpha val="68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08510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686800" cy="1295400"/>
          </a:xfrm>
        </p:spPr>
        <p:txBody>
          <a:bodyPr>
            <a:normAutofit/>
          </a:bodyPr>
          <a:lstStyle/>
          <a:p>
            <a:r>
              <a:rPr lang="en-US" dirty="0"/>
              <a:t>Conclusions:</a:t>
            </a:r>
          </a:p>
        </p:txBody>
      </p:sp>
      <p:sp>
        <p:nvSpPr>
          <p:cNvPr id="6" name="Text Placeholder 5"/>
          <p:cNvSpPr>
            <a:spLocks noGrp="1"/>
          </p:cNvSpPr>
          <p:nvPr>
            <p:ph type="body" idx="1"/>
          </p:nvPr>
        </p:nvSpPr>
        <p:spPr/>
        <p:style>
          <a:lnRef idx="1">
            <a:schemeClr val="accent4"/>
          </a:lnRef>
          <a:fillRef idx="3">
            <a:schemeClr val="accent4"/>
          </a:fillRef>
          <a:effectRef idx="2">
            <a:schemeClr val="accent4"/>
          </a:effectRef>
          <a:fontRef idx="minor">
            <a:schemeClr val="lt1"/>
          </a:fontRef>
        </p:style>
        <p:txBody>
          <a:bodyPr/>
          <a:lstStyle/>
          <a:p>
            <a:pPr algn="ctr"/>
            <a:r>
              <a:rPr lang="en-US" dirty="0"/>
              <a:t>Charcot Ankle</a:t>
            </a:r>
          </a:p>
        </p:txBody>
      </p:sp>
      <p:sp>
        <p:nvSpPr>
          <p:cNvPr id="7" name="Content Placeholder 6"/>
          <p:cNvSpPr>
            <a:spLocks noGrp="1"/>
          </p:cNvSpPr>
          <p:nvPr>
            <p:ph sz="half" idx="2"/>
          </p:nvPr>
        </p:nvSpPr>
        <p:spPr>
          <a:xfrm>
            <a:off x="2346960" y="2734734"/>
            <a:ext cx="3703320" cy="3589866"/>
          </a:xfrm>
        </p:spPr>
        <p:txBody>
          <a:bodyPr>
            <a:normAutofit fontScale="77500" lnSpcReduction="20000"/>
          </a:bodyPr>
          <a:lstStyle/>
          <a:p>
            <a:r>
              <a:rPr lang="en-US" b="1" dirty="0"/>
              <a:t>Elevated </a:t>
            </a:r>
            <a:r>
              <a:rPr lang="en-US" b="1" dirty="0" err="1"/>
              <a:t>Microfracture</a:t>
            </a:r>
            <a:r>
              <a:rPr lang="en-US" b="1" dirty="0"/>
              <a:t> </a:t>
            </a:r>
          </a:p>
          <a:p>
            <a:endParaRPr lang="en-US" b="1" dirty="0"/>
          </a:p>
          <a:p>
            <a:r>
              <a:rPr lang="en-US" b="1" dirty="0"/>
              <a:t>low BMD</a:t>
            </a:r>
          </a:p>
          <a:p>
            <a:endParaRPr lang="en-US" b="1" dirty="0"/>
          </a:p>
          <a:p>
            <a:r>
              <a:rPr lang="en-US" b="1" dirty="0"/>
              <a:t> increased levels of </a:t>
            </a:r>
            <a:r>
              <a:rPr lang="en-US" b="1" dirty="0" err="1"/>
              <a:t>Osteocalcin</a:t>
            </a:r>
            <a:r>
              <a:rPr lang="en-US" b="1" dirty="0"/>
              <a:t>, RANKL  increased bone turnover </a:t>
            </a:r>
          </a:p>
          <a:p>
            <a:pPr marL="0" indent="0">
              <a:buNone/>
            </a:pPr>
            <a:endParaRPr lang="en-US" b="1" dirty="0"/>
          </a:p>
          <a:p>
            <a:r>
              <a:rPr lang="en-US" b="1" dirty="0"/>
              <a:t>High trabecular density within tibia metaphysis makes this region susceptible to fracture</a:t>
            </a:r>
          </a:p>
          <a:p>
            <a:pPr marL="0" indent="0">
              <a:buNone/>
            </a:pPr>
            <a:endParaRPr lang="en-US" b="1" dirty="0"/>
          </a:p>
          <a:p>
            <a:r>
              <a:rPr lang="en-US" b="1" dirty="0"/>
              <a:t>Reduction in repair process </a:t>
            </a:r>
          </a:p>
        </p:txBody>
      </p:sp>
      <p:sp>
        <p:nvSpPr>
          <p:cNvPr id="8" name="Text Placeholder 7"/>
          <p:cNvSpPr>
            <a:spLocks noGrp="1"/>
          </p:cNvSpPr>
          <p:nvPr>
            <p:ph type="body" sz="quarter" idx="3"/>
          </p:nvPr>
        </p:nvSpPr>
        <p:spPr/>
        <p:txBody>
          <a:bodyPr/>
          <a:lstStyle/>
          <a:p>
            <a:pPr algn="ctr"/>
            <a:r>
              <a:rPr lang="en-US" dirty="0"/>
              <a:t>Charcot Midfoot </a:t>
            </a:r>
          </a:p>
        </p:txBody>
      </p:sp>
      <p:sp>
        <p:nvSpPr>
          <p:cNvPr id="9" name="Content Placeholder 8"/>
          <p:cNvSpPr>
            <a:spLocks noGrp="1"/>
          </p:cNvSpPr>
          <p:nvPr>
            <p:ph sz="quarter" idx="4"/>
          </p:nvPr>
        </p:nvSpPr>
        <p:spPr>
          <a:xfrm>
            <a:off x="6187440" y="2658534"/>
            <a:ext cx="3703320" cy="3742266"/>
          </a:xfrm>
        </p:spPr>
        <p:txBody>
          <a:bodyPr>
            <a:normAutofit fontScale="55000" lnSpcReduction="20000"/>
          </a:bodyPr>
          <a:lstStyle/>
          <a:p>
            <a:r>
              <a:rPr lang="en-US" sz="2500" b="1" dirty="0"/>
              <a:t>Elevated dislocation pattern </a:t>
            </a:r>
          </a:p>
          <a:p>
            <a:endParaRPr lang="en-US" sz="2500" b="1" dirty="0"/>
          </a:p>
          <a:p>
            <a:r>
              <a:rPr lang="en-US" sz="2500" b="1" dirty="0"/>
              <a:t>Near normal BMD </a:t>
            </a:r>
          </a:p>
          <a:p>
            <a:endParaRPr lang="en-US" sz="2500" b="1" dirty="0"/>
          </a:p>
          <a:p>
            <a:r>
              <a:rPr lang="en-US" sz="2500" b="1" dirty="0"/>
              <a:t>Relatively decreased </a:t>
            </a:r>
            <a:r>
              <a:rPr lang="en-US" sz="2500" b="1" dirty="0" err="1"/>
              <a:t>osteocalcin</a:t>
            </a:r>
            <a:endParaRPr lang="en-US" sz="2500" b="1" dirty="0"/>
          </a:p>
          <a:p>
            <a:pPr marL="0" indent="0">
              <a:buNone/>
            </a:pPr>
            <a:endParaRPr lang="en-US" sz="2500" b="1" dirty="0"/>
          </a:p>
          <a:p>
            <a:r>
              <a:rPr lang="en-US" sz="2500" b="1" dirty="0"/>
              <a:t>Lower RANKL suggests limited bone turnover</a:t>
            </a:r>
          </a:p>
          <a:p>
            <a:pPr marL="0" indent="0">
              <a:buNone/>
            </a:pPr>
            <a:endParaRPr lang="en-US" sz="2500" b="1" dirty="0"/>
          </a:p>
          <a:p>
            <a:r>
              <a:rPr lang="en-US" sz="2500" b="1" dirty="0"/>
              <a:t>Higher Cortical bone content</a:t>
            </a:r>
          </a:p>
          <a:p>
            <a:endParaRPr lang="en-US" sz="2500" b="1" dirty="0"/>
          </a:p>
          <a:p>
            <a:r>
              <a:rPr lang="en-US" sz="2500" b="1" dirty="0"/>
              <a:t>sRAGE is lower and thus has more inflammatory  </a:t>
            </a:r>
          </a:p>
          <a:p>
            <a:endParaRPr lang="en-US" dirty="0"/>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18965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766" y="843465"/>
            <a:ext cx="10515600" cy="2852737"/>
          </a:xfrm>
        </p:spPr>
        <p:txBody>
          <a:bodyPr/>
          <a:lstStyle/>
          <a:p>
            <a:pPr algn="ctr"/>
            <a:r>
              <a:rPr lang="en-US" b="0" dirty="0">
                <a:solidFill>
                  <a:srgbClr val="000000"/>
                </a:solidFill>
              </a:rPr>
              <a:t>Stage of Disease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78123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dirty="0"/>
              <a:t>Stage of Disease: </a:t>
            </a:r>
            <a:r>
              <a:rPr lang="en-US" sz="2000" dirty="0" err="1"/>
              <a:t>Eichenholtz</a:t>
            </a:r>
            <a:r>
              <a:rPr lang="en-US" sz="2000" dirty="0"/>
              <a:t>/ Shibata &amp; </a:t>
            </a:r>
            <a:r>
              <a:rPr lang="en-US" sz="2000" dirty="0" err="1"/>
              <a:t>Schon</a:t>
            </a:r>
            <a:r>
              <a:rPr lang="en-US" sz="2000" dirty="0"/>
              <a:t>  </a:t>
            </a:r>
            <a:br>
              <a:rPr lang="en-US" sz="4000" dirty="0"/>
            </a:br>
            <a:r>
              <a:rPr lang="en-US" sz="1200" dirty="0" err="1"/>
              <a:t>Eichenholtz</a:t>
            </a:r>
            <a:r>
              <a:rPr lang="en-US" sz="1200" dirty="0"/>
              <a:t> SN. </a:t>
            </a:r>
            <a:r>
              <a:rPr lang="en-US" sz="1200" i="1" dirty="0"/>
              <a:t>Charcot Joints</a:t>
            </a:r>
            <a:r>
              <a:rPr lang="en-US" sz="1200" dirty="0"/>
              <a:t>. Springfield, IL, USA: Charles C. Thomas; 1966.</a:t>
            </a:r>
            <a:br>
              <a:rPr lang="en-US" sz="1200" dirty="0"/>
            </a:br>
            <a:r>
              <a:rPr lang="en-US" sz="1100" dirty="0"/>
              <a:t>Shibata T, Tada K, </a:t>
            </a:r>
            <a:r>
              <a:rPr lang="en-US" sz="1100" dirty="0" err="1"/>
              <a:t>Hashizume</a:t>
            </a:r>
            <a:r>
              <a:rPr lang="en-US" sz="1100" dirty="0"/>
              <a:t> C. The results of arthrodesis of the ankle for </a:t>
            </a:r>
            <a:r>
              <a:rPr lang="en-US" sz="1100" dirty="0" err="1"/>
              <a:t>leprotic</a:t>
            </a:r>
            <a:r>
              <a:rPr lang="en-US" sz="1100" dirty="0"/>
              <a:t> </a:t>
            </a:r>
            <a:r>
              <a:rPr lang="en-US" sz="1100" dirty="0" err="1"/>
              <a:t>neuroarthropathy</a:t>
            </a:r>
            <a:r>
              <a:rPr lang="en-US" sz="1100" dirty="0"/>
              <a:t>. J Bone Joint </a:t>
            </a:r>
            <a:r>
              <a:rPr lang="en-US" sz="1100" dirty="0" err="1"/>
              <a:t>Surg</a:t>
            </a:r>
            <a:r>
              <a:rPr lang="en-US" sz="1100" dirty="0"/>
              <a:t> Am. 1990;72:749–756</a:t>
            </a:r>
            <a:r>
              <a:rPr lang="en-US" sz="1200" dirty="0"/>
              <a:t>.</a:t>
            </a:r>
            <a:endParaRPr lang="en-US" sz="1400" dirty="0"/>
          </a:p>
        </p:txBody>
      </p:sp>
      <p:pic>
        <p:nvPicPr>
          <p:cNvPr id="6" name="Content Placeholder 5" descr="modifiedeichenholtz.jp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80"/>
          <a:stretch/>
        </p:blipFill>
        <p:spPr>
          <a:xfrm>
            <a:off x="2145904" y="1794454"/>
            <a:ext cx="7090375" cy="4975314"/>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12473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02112" y="-168125"/>
            <a:ext cx="7242048" cy="1143000"/>
          </a:xfrm>
        </p:spPr>
        <p:txBody>
          <a:bodyPr>
            <a:normAutofit fontScale="90000"/>
          </a:bodyPr>
          <a:lstStyle/>
          <a:p>
            <a:r>
              <a:rPr lang="en-US" dirty="0"/>
              <a:t>What is Charcot </a:t>
            </a:r>
            <a:r>
              <a:rPr lang="en-US" dirty="0" err="1"/>
              <a:t>Arthropathy</a:t>
            </a:r>
            <a:r>
              <a:rPr lang="en-US" dirty="0"/>
              <a:t>?</a:t>
            </a:r>
          </a:p>
        </p:txBody>
      </p:sp>
      <p:sp>
        <p:nvSpPr>
          <p:cNvPr id="2" name="Text Placeholder 1"/>
          <p:cNvSpPr>
            <a:spLocks noGrp="1"/>
          </p:cNvSpPr>
          <p:nvPr>
            <p:ph type="body" idx="4294967295"/>
          </p:nvPr>
        </p:nvSpPr>
        <p:spPr>
          <a:xfrm>
            <a:off x="446554" y="1737177"/>
            <a:ext cx="7123112" cy="1673225"/>
          </a:xfrm>
        </p:spPr>
        <p:txBody>
          <a:bodyPr>
            <a:normAutofit/>
          </a:bodyPr>
          <a:lstStyle/>
          <a:p>
            <a:r>
              <a:rPr lang="en-US" dirty="0"/>
              <a:t>According to the AOFAS Charcot </a:t>
            </a:r>
            <a:r>
              <a:rPr lang="en-US" dirty="0" err="1"/>
              <a:t>arthropathy</a:t>
            </a:r>
            <a:r>
              <a:rPr lang="en-US" dirty="0"/>
              <a:t>, also known as Charcot foot and ankle, is a syndrome in patients who have neuropathy or loss of sensation. It includes fractures and dislocations of bones and joints that occur with minimal or no known trauma.​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0402"/>
            <a:ext cx="7043654" cy="29642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360" y="2804485"/>
            <a:ext cx="5120640" cy="35173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740464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dirty="0"/>
              <a:t>Stage of Disease: </a:t>
            </a:r>
            <a:r>
              <a:rPr lang="en-US" sz="2000" dirty="0" err="1"/>
              <a:t>Eichenholtz</a:t>
            </a:r>
            <a:r>
              <a:rPr lang="en-US" sz="2000" dirty="0"/>
              <a:t>/ Shibata &amp; </a:t>
            </a:r>
            <a:r>
              <a:rPr lang="en-US" sz="2000" dirty="0" err="1"/>
              <a:t>Schon</a:t>
            </a:r>
            <a:r>
              <a:rPr lang="en-US" sz="2000" dirty="0"/>
              <a:t>  </a:t>
            </a:r>
            <a:br>
              <a:rPr lang="en-US" sz="4000" dirty="0"/>
            </a:br>
            <a:r>
              <a:rPr lang="en-US" sz="1200" dirty="0" err="1"/>
              <a:t>Eichenholtz</a:t>
            </a:r>
            <a:r>
              <a:rPr lang="en-US" sz="1200" dirty="0"/>
              <a:t> SN. </a:t>
            </a:r>
            <a:r>
              <a:rPr lang="en-US" sz="1200" i="1" dirty="0"/>
              <a:t>Charcot Joints</a:t>
            </a:r>
            <a:r>
              <a:rPr lang="en-US" sz="1200" dirty="0"/>
              <a:t>. Springfield, IL, USA: Charles C. Thomas; 1966.</a:t>
            </a:r>
            <a:br>
              <a:rPr lang="en-US" sz="1200" dirty="0"/>
            </a:br>
            <a:r>
              <a:rPr lang="en-US" sz="1100" dirty="0"/>
              <a:t>Shibata T, Tada K, </a:t>
            </a:r>
            <a:r>
              <a:rPr lang="en-US" sz="1100" dirty="0" err="1"/>
              <a:t>Hashizume</a:t>
            </a:r>
            <a:r>
              <a:rPr lang="en-US" sz="1100" dirty="0"/>
              <a:t> C. The results of arthrodesis of the ankle for </a:t>
            </a:r>
            <a:r>
              <a:rPr lang="en-US" sz="1100" dirty="0" err="1"/>
              <a:t>leprotic</a:t>
            </a:r>
            <a:r>
              <a:rPr lang="en-US" sz="1100" dirty="0"/>
              <a:t> </a:t>
            </a:r>
            <a:r>
              <a:rPr lang="en-US" sz="1100" dirty="0" err="1"/>
              <a:t>neuroarthropathy</a:t>
            </a:r>
            <a:r>
              <a:rPr lang="en-US" sz="1100" dirty="0"/>
              <a:t>. J Bone Joint </a:t>
            </a:r>
            <a:r>
              <a:rPr lang="en-US" sz="1100" dirty="0" err="1"/>
              <a:t>Surg</a:t>
            </a:r>
            <a:r>
              <a:rPr lang="en-US" sz="1100" dirty="0"/>
              <a:t> Am. 1990;72:749–756</a:t>
            </a:r>
            <a:r>
              <a:rPr lang="en-US" sz="1200" dirty="0"/>
              <a:t>.</a:t>
            </a:r>
            <a:endParaRPr lang="en-US" sz="1400" dirty="0"/>
          </a:p>
        </p:txBody>
      </p:sp>
      <p:sp>
        <p:nvSpPr>
          <p:cNvPr id="7" name="Content Placeholder 6"/>
          <p:cNvSpPr>
            <a:spLocks noGrp="1"/>
          </p:cNvSpPr>
          <p:nvPr>
            <p:ph sz="half" idx="1"/>
          </p:nvPr>
        </p:nvSpPr>
        <p:spPr/>
        <p:txBody>
          <a:bodyPr/>
          <a:lstStyle/>
          <a:p>
            <a:endParaRPr lang="en-US"/>
          </a:p>
        </p:txBody>
      </p:sp>
      <p:sp>
        <p:nvSpPr>
          <p:cNvPr id="3" name="Content Placeholder 2"/>
          <p:cNvSpPr>
            <a:spLocks noGrp="1"/>
          </p:cNvSpPr>
          <p:nvPr>
            <p:ph sz="half" idx="2"/>
          </p:nvPr>
        </p:nvSpPr>
        <p:spPr>
          <a:xfrm>
            <a:off x="8454188" y="1825625"/>
            <a:ext cx="2899611" cy="4351338"/>
          </a:xfrm>
        </p:spPr>
        <p:style>
          <a:lnRef idx="2">
            <a:schemeClr val="accent3"/>
          </a:lnRef>
          <a:fillRef idx="1">
            <a:schemeClr val="lt1"/>
          </a:fillRef>
          <a:effectRef idx="0">
            <a:schemeClr val="accent3"/>
          </a:effectRef>
          <a:fontRef idx="minor">
            <a:schemeClr val="dk1"/>
          </a:fontRef>
        </p:style>
        <p:txBody>
          <a:bodyPr>
            <a:normAutofit/>
          </a:bodyPr>
          <a:lstStyle/>
          <a:p>
            <a:r>
              <a:rPr lang="en-US" dirty="0"/>
              <a:t>Aids in timing of procedures </a:t>
            </a:r>
          </a:p>
          <a:p>
            <a:pPr marL="0" indent="0">
              <a:buNone/>
            </a:pPr>
            <a:endParaRPr lang="en-US" dirty="0"/>
          </a:p>
          <a:p>
            <a:r>
              <a:rPr lang="en-US" dirty="0"/>
              <a:t>Aids in the “language” of Charcot </a:t>
            </a:r>
          </a:p>
          <a:p>
            <a:pPr marL="0" indent="0">
              <a:buNone/>
            </a:pPr>
            <a:endParaRPr lang="en-US" dirty="0"/>
          </a:p>
          <a:p>
            <a:r>
              <a:rPr lang="en-US" dirty="0"/>
              <a:t>No guidance of surgical treatment </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pic>
        <p:nvPicPr>
          <p:cNvPr id="8" name="Content Placeholder 5" descr="modifiedeichenholtz.jpg"/>
          <p:cNvPicPr>
            <a:picLocks noChangeAspect="1"/>
          </p:cNvPicPr>
          <p:nvPr/>
        </p:nvPicPr>
        <p:blipFill rotWithShape="1">
          <a:blip r:embed="rId3" cstate="email">
            <a:extLst>
              <a:ext uri="{28A0092B-C50C-407E-A947-70E740481C1C}">
                <a14:useLocalDpi xmlns:a14="http://schemas.microsoft.com/office/drawing/2010/main"/>
              </a:ext>
            </a:extLst>
          </a:blip>
          <a:srcRect l="-80"/>
          <a:stretch/>
        </p:blipFill>
        <p:spPr>
          <a:xfrm>
            <a:off x="1097279" y="1305087"/>
            <a:ext cx="5993832" cy="5392414"/>
          </a:xfrm>
          <a:prstGeom prst="rect">
            <a:avLst/>
          </a:prstGeom>
        </p:spPr>
      </p:pic>
    </p:spTree>
    <p:extLst>
      <p:ext uri="{BB962C8B-B14F-4D97-AF65-F5344CB8AC3E}">
        <p14:creationId xmlns:p14="http://schemas.microsoft.com/office/powerpoint/2010/main" val="1951015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5669" y="-120432"/>
            <a:ext cx="10058400" cy="1450757"/>
          </a:xfrm>
        </p:spPr>
        <p:txBody>
          <a:bodyPr>
            <a:normAutofit/>
          </a:bodyPr>
          <a:lstStyle/>
          <a:p>
            <a:pPr algn="l"/>
            <a:r>
              <a:rPr lang="en-US" sz="3600" dirty="0">
                <a:solidFill>
                  <a:srgbClr val="000000"/>
                </a:solidFill>
              </a:rPr>
              <a:t>Charcot Characteristics: Equinus</a:t>
            </a:r>
          </a:p>
        </p:txBody>
      </p:sp>
      <p:pic>
        <p:nvPicPr>
          <p:cNvPr id="2" name="Content Placeholder 1" descr="Screen Shot 2016-10-29 at 4.20.21 PM.pn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5125" b="-7428"/>
          <a:stretch/>
        </p:blipFill>
        <p:spPr>
          <a:xfrm>
            <a:off x="1695451" y="1417638"/>
            <a:ext cx="4924425" cy="1397000"/>
          </a:xfrm>
          <a:ln>
            <a:solidFill>
              <a:srgbClr val="000000"/>
            </a:solidFill>
          </a:ln>
        </p:spPr>
      </p:pic>
      <p:pic>
        <p:nvPicPr>
          <p:cNvPr id="3" name="Picture 2" descr="Screen Shot 2016-10-29 at 4.19.5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0" y="1592264"/>
            <a:ext cx="5545738" cy="1808261"/>
          </a:xfrm>
          <a:prstGeom prst="rect">
            <a:avLst/>
          </a:prstGeom>
          <a:ln>
            <a:solidFill>
              <a:schemeClr val="tx1"/>
            </a:solidFill>
          </a:ln>
        </p:spPr>
      </p:pic>
      <p:pic>
        <p:nvPicPr>
          <p:cNvPr id="6" name="Picture 5" descr="Screen Shot 2016-10-29 at 4.20.4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8700" y="2009776"/>
            <a:ext cx="5228238" cy="1896411"/>
          </a:xfrm>
          <a:prstGeom prst="rect">
            <a:avLst/>
          </a:prstGeom>
          <a:ln>
            <a:solidFill>
              <a:srgbClr val="000000"/>
            </a:solidFill>
          </a:ln>
        </p:spPr>
      </p:pic>
      <p:pic>
        <p:nvPicPr>
          <p:cNvPr id="7" name="Picture 6" descr="Screen Shot 2016-10-29 at 4.21.14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98751" y="2329538"/>
            <a:ext cx="5349875" cy="1894148"/>
          </a:xfrm>
          <a:prstGeom prst="rect">
            <a:avLst/>
          </a:prstGeom>
          <a:ln>
            <a:solidFill>
              <a:srgbClr val="000000"/>
            </a:solidFill>
          </a:ln>
        </p:spPr>
      </p:pic>
      <p:pic>
        <p:nvPicPr>
          <p:cNvPr id="8" name="Picture 7" descr="Screen Shot 2016-10-29 at 4.21.38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38500" y="2728030"/>
            <a:ext cx="5254625" cy="2128657"/>
          </a:xfrm>
          <a:prstGeom prst="rect">
            <a:avLst/>
          </a:prstGeom>
          <a:ln>
            <a:solidFill>
              <a:srgbClr val="000000"/>
            </a:solidFill>
          </a:ln>
        </p:spPr>
      </p:pic>
      <p:pic>
        <p:nvPicPr>
          <p:cNvPr id="9" name="Picture 8" descr="Screen Shot 2016-10-29 at 4.22.53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91000" y="3400524"/>
            <a:ext cx="5334000" cy="1960198"/>
          </a:xfrm>
          <a:prstGeom prst="rect">
            <a:avLst/>
          </a:prstGeom>
          <a:ln>
            <a:solidFill>
              <a:srgbClr val="000000"/>
            </a:solidFill>
          </a:ln>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87108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966434" y="501065"/>
            <a:ext cx="7590441" cy="1649707"/>
          </a:xfrm>
        </p:spPr>
        <p:txBody>
          <a:bodyPr>
            <a:noAutofit/>
          </a:bodyPr>
          <a:lstStyle/>
          <a:p>
            <a:r>
              <a:rPr lang="en-US" sz="3200" dirty="0"/>
              <a:t>Midfoot stability relies on ligaments which stabilize the joints from reactive gravity and Achilles tendon pull</a:t>
            </a:r>
          </a:p>
        </p:txBody>
      </p:sp>
      <p:pic>
        <p:nvPicPr>
          <p:cNvPr id="160771" name="Picture 3" descr="Normal"/>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a:xfrm>
            <a:off x="3892550" y="2195513"/>
            <a:ext cx="4467225" cy="332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325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3166057" y="556689"/>
            <a:ext cx="7239000" cy="1143000"/>
          </a:xfrm>
        </p:spPr>
        <p:txBody>
          <a:bodyPr>
            <a:normAutofit fontScale="90000"/>
          </a:bodyPr>
          <a:lstStyle/>
          <a:p>
            <a:r>
              <a:rPr lang="en-US" altLang="en-US" sz="3600" dirty="0"/>
              <a:t>In Charcot, Tendons are contracted, ligaments are weakened, eventually, the foot collapses</a:t>
            </a:r>
          </a:p>
        </p:txBody>
      </p:sp>
      <p:pic>
        <p:nvPicPr>
          <p:cNvPr id="308227" name="Picture 3" descr="Charcot"/>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a:xfrm>
            <a:off x="3883025" y="2185988"/>
            <a:ext cx="4486275" cy="3343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994025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2625144" y="29106"/>
            <a:ext cx="7239000" cy="1143000"/>
          </a:xfrm>
        </p:spPr>
        <p:txBody>
          <a:bodyPr/>
          <a:lstStyle/>
          <a:p>
            <a:pPr eaLnBrk="1" hangingPunct="1">
              <a:defRPr/>
            </a:pPr>
            <a:r>
              <a:rPr lang="en-US" dirty="0"/>
              <a:t>Young’s Modulus</a:t>
            </a:r>
          </a:p>
        </p:txBody>
      </p:sp>
      <p:sp>
        <p:nvSpPr>
          <p:cNvPr id="267267" name="Rectangle 3"/>
          <p:cNvSpPr>
            <a:spLocks noGrp="1" noChangeArrowheads="1"/>
          </p:cNvSpPr>
          <p:nvPr>
            <p:ph idx="1"/>
          </p:nvPr>
        </p:nvSpPr>
        <p:spPr>
          <a:xfrm>
            <a:off x="1954025" y="3806542"/>
            <a:ext cx="7239000" cy="4846320"/>
          </a:xfrm>
        </p:spPr>
        <p:txBody>
          <a:bodyPr/>
          <a:lstStyle/>
          <a:p>
            <a:pPr algn="ctr" eaLnBrk="1" hangingPunct="1">
              <a:buFont typeface="Wingdings" pitchFamily="2" charset="2"/>
              <a:buNone/>
              <a:defRPr/>
            </a:pPr>
            <a:r>
              <a:rPr lang="en-US" u="sng" dirty="0"/>
              <a:t>Stress</a:t>
            </a:r>
            <a:endParaRPr lang="en-US" dirty="0"/>
          </a:p>
          <a:p>
            <a:pPr algn="ctr" eaLnBrk="1" hangingPunct="1">
              <a:buFont typeface="Wingdings" pitchFamily="2" charset="2"/>
              <a:buNone/>
              <a:defRPr/>
            </a:pPr>
            <a:r>
              <a:rPr lang="en-US" dirty="0"/>
              <a:t>Strain</a:t>
            </a:r>
          </a:p>
          <a:p>
            <a:pPr algn="ctr" eaLnBrk="1" hangingPunct="1">
              <a:buFont typeface="Wingdings" pitchFamily="2" charset="2"/>
              <a:buNone/>
              <a:defRPr/>
            </a:pPr>
            <a:endParaRPr lang="en-US" dirty="0"/>
          </a:p>
          <a:p>
            <a:pPr algn="ctr" eaLnBrk="1" hangingPunct="1">
              <a:buFont typeface="Wingdings" pitchFamily="2" charset="2"/>
              <a:buNone/>
              <a:defRPr/>
            </a:pPr>
            <a:r>
              <a:rPr lang="en-US" u="sng" dirty="0"/>
              <a:t>Force </a:t>
            </a:r>
            <a:endParaRPr lang="en-US" dirty="0"/>
          </a:p>
          <a:p>
            <a:pPr algn="ctr" eaLnBrk="1" hangingPunct="1">
              <a:buFont typeface="Wingdings" pitchFamily="2" charset="2"/>
              <a:buNone/>
              <a:defRPr/>
            </a:pPr>
            <a:r>
              <a:rPr lang="en-US" dirty="0"/>
              <a:t>Displacement    </a:t>
            </a:r>
          </a:p>
        </p:txBody>
      </p:sp>
      <p:sp>
        <p:nvSpPr>
          <p:cNvPr id="2" name="TextBox 1"/>
          <p:cNvSpPr txBox="1"/>
          <p:nvPr/>
        </p:nvSpPr>
        <p:spPr>
          <a:xfrm>
            <a:off x="2515142" y="1716785"/>
            <a:ext cx="7634176" cy="1200329"/>
          </a:xfrm>
          <a:prstGeom prst="rect">
            <a:avLst/>
          </a:prstGeom>
          <a:noFill/>
        </p:spPr>
        <p:txBody>
          <a:bodyPr wrap="square" rtlCol="0">
            <a:spAutoFit/>
          </a:bodyPr>
          <a:lstStyle/>
          <a:p>
            <a:r>
              <a:rPr lang="en-US" sz="2400" dirty="0"/>
              <a:t>Young’s modulus describes tensile elasticity, or the tendency of an object to deform along an axis; it is defined as the ratio of tensile stress to tensile strain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078846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defRPr/>
            </a:pPr>
            <a:r>
              <a:rPr lang="en-US"/>
              <a:t>Experiment</a:t>
            </a:r>
          </a:p>
        </p:txBody>
      </p:sp>
      <p:sp>
        <p:nvSpPr>
          <p:cNvPr id="269315" name="Rectangle 3"/>
          <p:cNvSpPr>
            <a:spLocks noGrp="1" noChangeArrowheads="1"/>
          </p:cNvSpPr>
          <p:nvPr>
            <p:ph idx="1"/>
          </p:nvPr>
        </p:nvSpPr>
        <p:spPr/>
        <p:txBody>
          <a:bodyPr>
            <a:normAutofit/>
          </a:bodyPr>
          <a:lstStyle/>
          <a:p>
            <a:pPr eaLnBrk="1" hangingPunct="1">
              <a:lnSpc>
                <a:spcPct val="90000"/>
              </a:lnSpc>
              <a:buClr>
                <a:schemeClr val="tx2"/>
              </a:buClr>
              <a:buFontTx/>
              <a:buChar char="•"/>
              <a:defRPr/>
            </a:pPr>
            <a:r>
              <a:rPr lang="en-US"/>
              <a:t>29 Achilles tendons stretched to failure (Charcot n=20, control n=9) on Comten Biomechanical Testing instrument</a:t>
            </a:r>
          </a:p>
          <a:p>
            <a:pPr eaLnBrk="1" hangingPunct="1">
              <a:lnSpc>
                <a:spcPct val="90000"/>
              </a:lnSpc>
              <a:buClr>
                <a:schemeClr val="tx2"/>
              </a:buClr>
              <a:buFontTx/>
              <a:buChar char="•"/>
              <a:defRPr/>
            </a:pPr>
            <a:r>
              <a:rPr lang="en-US"/>
              <a:t>Tendons measured with micrometer, then placed at length in instrument</a:t>
            </a:r>
          </a:p>
          <a:p>
            <a:pPr eaLnBrk="1" hangingPunct="1">
              <a:lnSpc>
                <a:spcPct val="90000"/>
              </a:lnSpc>
              <a:buClr>
                <a:schemeClr val="tx2"/>
              </a:buClr>
              <a:buFontTx/>
              <a:buChar char="•"/>
              <a:defRPr/>
            </a:pPr>
            <a:r>
              <a:rPr lang="en-US"/>
              <a:t>Achilles Tendon was oriented vertically and stretched to pure failure at a rate of 10% per second</a:t>
            </a:r>
          </a:p>
          <a:p>
            <a:pPr eaLnBrk="1" hangingPunct="1">
              <a:lnSpc>
                <a:spcPct val="90000"/>
              </a:lnSpc>
              <a:buClr>
                <a:schemeClr val="tx2"/>
              </a:buClr>
              <a:buFontTx/>
              <a:buNone/>
              <a:defRPr/>
            </a:pPr>
            <a:r>
              <a:rPr lang="en-US"/>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718079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eaLnBrk="1" hangingPunct="1">
              <a:defRPr/>
            </a:pPr>
            <a:r>
              <a:rPr lang="en-US"/>
              <a:t>Results</a:t>
            </a:r>
          </a:p>
        </p:txBody>
      </p:sp>
      <p:sp>
        <p:nvSpPr>
          <p:cNvPr id="270339" name="Rectangle 3"/>
          <p:cNvSpPr>
            <a:spLocks noGrp="1" noChangeArrowheads="1"/>
          </p:cNvSpPr>
          <p:nvPr>
            <p:ph idx="1"/>
          </p:nvPr>
        </p:nvSpPr>
        <p:spPr/>
        <p:txBody>
          <a:bodyPr/>
          <a:lstStyle/>
          <a:p>
            <a:pPr eaLnBrk="1" hangingPunct="1">
              <a:buClr>
                <a:schemeClr val="tx2"/>
              </a:buClr>
              <a:buFontTx/>
              <a:buChar char="•"/>
              <a:defRPr/>
            </a:pPr>
            <a:r>
              <a:rPr lang="en-US"/>
              <a:t>Young’s Modulus substantially decreased in patient’s with confirmed Charcot</a:t>
            </a:r>
          </a:p>
          <a:p>
            <a:pPr lvl="3" eaLnBrk="1" hangingPunct="1">
              <a:buClr>
                <a:schemeClr val="tx2"/>
              </a:buClr>
              <a:buFontTx/>
              <a:buChar char="•"/>
              <a:defRPr/>
            </a:pPr>
            <a:r>
              <a:rPr lang="en-US"/>
              <a:t>79.490 +/- 48.124 vs. 271.533 +/-86.194 (p=&lt;0.001)</a:t>
            </a:r>
          </a:p>
          <a:p>
            <a:pPr eaLnBrk="1" hangingPunct="1">
              <a:buClr>
                <a:schemeClr val="tx2"/>
              </a:buClr>
              <a:buFontTx/>
              <a:buChar char="•"/>
              <a:defRPr/>
            </a:pPr>
            <a:r>
              <a:rPr lang="en-US"/>
              <a:t>Stress (Force) also decreased</a:t>
            </a:r>
          </a:p>
          <a:p>
            <a:pPr lvl="3" eaLnBrk="1" hangingPunct="1">
              <a:buClr>
                <a:schemeClr val="tx2"/>
              </a:buClr>
              <a:buFontTx/>
              <a:buChar char="•"/>
              <a:defRPr/>
            </a:pPr>
            <a:r>
              <a:rPr lang="en-US"/>
              <a:t>16.885 +/- 11.054 vs. 40.978 +/- 26.576  (p= 0.004)</a:t>
            </a:r>
          </a:p>
          <a:p>
            <a:pPr eaLnBrk="1" hangingPunct="1">
              <a:buClr>
                <a:schemeClr val="tx2"/>
              </a:buClr>
              <a:buFontTx/>
              <a:buChar char="•"/>
              <a:defRPr/>
            </a:pPr>
            <a:r>
              <a:rPr lang="en-US"/>
              <a:t>Endpoint reached at lower forces compared to normal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4247397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9144000" cy="1066800"/>
          </a:xfrm>
        </p:spPr>
        <p:style>
          <a:lnRef idx="1">
            <a:schemeClr val="accent2"/>
          </a:lnRef>
          <a:fillRef idx="2">
            <a:schemeClr val="accent2"/>
          </a:fillRef>
          <a:effectRef idx="1">
            <a:schemeClr val="accent2"/>
          </a:effectRef>
          <a:fontRef idx="minor">
            <a:schemeClr val="dk1"/>
          </a:fontRef>
        </p:style>
        <p:txBody>
          <a:bodyPr/>
          <a:lstStyle/>
          <a:p>
            <a:pPr algn="ctr"/>
            <a:r>
              <a:rPr lang="en-US" dirty="0"/>
              <a:t>Grant et. al</a:t>
            </a:r>
          </a:p>
        </p:txBody>
      </p:sp>
      <p:sp>
        <p:nvSpPr>
          <p:cNvPr id="7" name="TextBox 6"/>
          <p:cNvSpPr txBox="1"/>
          <p:nvPr/>
        </p:nvSpPr>
        <p:spPr>
          <a:xfrm>
            <a:off x="7010400" y="1828800"/>
            <a:ext cx="3429000" cy="378565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sz="2000" b="1" dirty="0"/>
              <a:t>Collagen of surrounding ligaments showed increased cross-linking </a:t>
            </a:r>
          </a:p>
          <a:p>
            <a:endParaRPr lang="en-US" sz="2000" b="1" dirty="0"/>
          </a:p>
          <a:p>
            <a:pPr>
              <a:buFont typeface="Arial" pitchFamily="34" charset="0"/>
              <a:buChar char="•"/>
            </a:pPr>
            <a:r>
              <a:rPr lang="en-US" sz="2000" b="1" dirty="0"/>
              <a:t> Connective Tissue  Showed decrease tensile strength </a:t>
            </a:r>
          </a:p>
          <a:p>
            <a:endParaRPr lang="en-US" sz="2000" b="1" dirty="0"/>
          </a:p>
          <a:p>
            <a:pPr>
              <a:buFont typeface="Arial" pitchFamily="34" charset="0"/>
              <a:buChar char="•"/>
            </a:pPr>
            <a:r>
              <a:rPr lang="en-US" sz="2000" b="1" dirty="0"/>
              <a:t>Leads to laxity of the structure </a:t>
            </a:r>
          </a:p>
          <a:p>
            <a:endParaRPr lang="en-US" sz="2000" b="1" dirty="0"/>
          </a:p>
          <a:p>
            <a:pPr>
              <a:buFont typeface="Arial" pitchFamily="34" charset="0"/>
              <a:buChar char="•"/>
            </a:pPr>
            <a:r>
              <a:rPr lang="en-US" sz="2000" b="1" dirty="0"/>
              <a:t>May also relate to the quality of collagen in the bone  </a:t>
            </a:r>
          </a:p>
        </p:txBody>
      </p:sp>
      <p:graphicFrame>
        <p:nvGraphicFramePr>
          <p:cNvPr id="5" name="Content Placeholder 9"/>
          <p:cNvGraphicFramePr>
            <a:graphicFrameLocks noGrp="1"/>
          </p:cNvGraphicFramePr>
          <p:nvPr/>
        </p:nvGraphicFramePr>
        <p:xfrm>
          <a:off x="1828800" y="1905000"/>
          <a:ext cx="4724400" cy="426720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4057455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dirty="0"/>
              <a:t>Results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None/>
            </a:pPr>
            <a:r>
              <a:rPr lang="en-US" b="1" dirty="0"/>
              <a:t>Pros: </a:t>
            </a:r>
          </a:p>
          <a:p>
            <a:r>
              <a:rPr lang="en-US" dirty="0"/>
              <a:t>Demonstrated visible evidence of organic alterations in Charcot Tissue </a:t>
            </a:r>
          </a:p>
          <a:p>
            <a:r>
              <a:rPr lang="en-US" dirty="0"/>
              <a:t>Suggested a Biomechanical component to Charcot </a:t>
            </a:r>
          </a:p>
          <a:p>
            <a:r>
              <a:rPr lang="en-US" dirty="0"/>
              <a:t>Demonstrates visible pathology to tissue of Charcot patients </a:t>
            </a:r>
          </a:p>
          <a:p>
            <a:pPr>
              <a:buNone/>
            </a:pPr>
            <a:r>
              <a:rPr lang="en-US" b="1" dirty="0"/>
              <a:t>Limitations:</a:t>
            </a:r>
          </a:p>
          <a:p>
            <a:r>
              <a:rPr lang="en-US" dirty="0"/>
              <a:t>Never demonstrated alterations in Bone or makes mention of bone abnormality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753922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5652"/>
            <a:ext cx="7543800" cy="689602"/>
          </a:xfrm>
        </p:spPr>
        <p:txBody>
          <a:bodyPr>
            <a:normAutofit fontScale="90000"/>
          </a:bodyPr>
          <a:lstStyle/>
          <a:p>
            <a:r>
              <a:rPr lang="en-US" dirty="0"/>
              <a:t>Radiographic Patterns </a:t>
            </a:r>
          </a:p>
        </p:txBody>
      </p:sp>
      <p:pic>
        <p:nvPicPr>
          <p:cNvPr id="5" name="Content Placeholder 4" descr="Screen Shot 2015-09-13 at 12.01.44 PM.p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51476" y="3551595"/>
            <a:ext cx="3019425" cy="3390900"/>
          </a:xfrm>
        </p:spPr>
      </p:pic>
      <p:pic>
        <p:nvPicPr>
          <p:cNvPr id="4" name="Content Placeholder 3"/>
          <p:cNvPicPr>
            <a:picLocks noGrp="1" noChangeAspect="1"/>
          </p:cNvPicPr>
          <p:nvPr>
            <p:ph sz="half" idx="2"/>
          </p:nvPr>
        </p:nvPicPr>
        <p:blipFill>
          <a:blip r:embed="rId3"/>
          <a:stretch>
            <a:fillRect/>
          </a:stretch>
        </p:blipFill>
        <p:spPr>
          <a:xfrm>
            <a:off x="6042870" y="175482"/>
            <a:ext cx="4640474" cy="3811593"/>
          </a:xfrm>
          <a:prstGeom prst="rect">
            <a:avLst/>
          </a:prstGeom>
        </p:spPr>
      </p:pic>
      <p:pic>
        <p:nvPicPr>
          <p:cNvPr id="7" name="Picture 6"/>
          <p:cNvPicPr>
            <a:picLocks noChangeAspect="1"/>
          </p:cNvPicPr>
          <p:nvPr/>
        </p:nvPicPr>
        <p:blipFill>
          <a:blip r:embed="rId4"/>
          <a:stretch>
            <a:fillRect/>
          </a:stretch>
        </p:blipFill>
        <p:spPr>
          <a:xfrm>
            <a:off x="423862" y="1177256"/>
            <a:ext cx="4719638" cy="390265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09290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7200" b="1" dirty="0"/>
              <a:t>Mark Twain </a:t>
            </a:r>
          </a:p>
        </p:txBody>
      </p:sp>
      <p:sp>
        <p:nvSpPr>
          <p:cNvPr id="4" name="Content Placeholder 3"/>
          <p:cNvSpPr>
            <a:spLocks noGrp="1"/>
          </p:cNvSpPr>
          <p:nvPr>
            <p:ph idx="1"/>
          </p:nvPr>
        </p:nvSpPr>
        <p:spPr/>
        <p:txBody>
          <a:bodyPr>
            <a:normAutofit/>
          </a:bodyPr>
          <a:lstStyle/>
          <a:p>
            <a:r>
              <a:rPr lang="en-US" sz="4800" dirty="0"/>
              <a:t>Described three types of lies </a:t>
            </a:r>
          </a:p>
          <a:p>
            <a:pPr lvl="1"/>
            <a:r>
              <a:rPr lang="en-US" sz="4400" dirty="0"/>
              <a:t>Lies</a:t>
            </a:r>
          </a:p>
          <a:p>
            <a:pPr lvl="1"/>
            <a:r>
              <a:rPr lang="en-US" sz="4400" dirty="0"/>
              <a:t>Damn lies</a:t>
            </a:r>
          </a:p>
          <a:p>
            <a:pPr lvl="1"/>
            <a:r>
              <a:rPr lang="en-US" sz="4400" dirty="0"/>
              <a:t>Statistics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249" y="866274"/>
            <a:ext cx="3458196" cy="4339389"/>
          </a:xfrm>
          <a:prstGeom prst="rect">
            <a:avLst/>
          </a:prstGeom>
        </p:spPr>
      </p:pic>
    </p:spTree>
    <p:extLst>
      <p:ext uri="{BB962C8B-B14F-4D97-AF65-F5344CB8AC3E}">
        <p14:creationId xmlns:p14="http://schemas.microsoft.com/office/powerpoint/2010/main" val="608663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l"/>
            <a:r>
              <a:rPr lang="en-US" sz="3200" dirty="0"/>
              <a:t>Charcot Characteristics:</a:t>
            </a:r>
            <a:r>
              <a:rPr lang="en-US" sz="2800" dirty="0"/>
              <a:t> </a:t>
            </a:r>
            <a:br>
              <a:rPr lang="en-US" sz="2800" dirty="0"/>
            </a:br>
            <a:r>
              <a:rPr lang="en-US" sz="2800" dirty="0"/>
              <a:t>Fracture vs.  Dislocation</a:t>
            </a:r>
          </a:p>
        </p:txBody>
      </p:sp>
      <p:sp>
        <p:nvSpPr>
          <p:cNvPr id="7" name="Content Placeholder 6"/>
          <p:cNvSpPr>
            <a:spLocks noGrp="1"/>
          </p:cNvSpPr>
          <p:nvPr>
            <p:ph sz="half"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US" dirty="0"/>
              <a:t>Dislocation:</a:t>
            </a:r>
          </a:p>
          <a:p>
            <a:pPr lvl="1"/>
            <a:r>
              <a:rPr lang="en-US" dirty="0"/>
              <a:t>Failure of the ligaments</a:t>
            </a:r>
          </a:p>
          <a:p>
            <a:pPr lvl="1"/>
            <a:r>
              <a:rPr lang="en-US" dirty="0"/>
              <a:t>Normal bone quality </a:t>
            </a:r>
          </a:p>
          <a:p>
            <a:pPr lvl="1"/>
            <a:endParaRPr lang="en-US" dirty="0"/>
          </a:p>
          <a:p>
            <a:r>
              <a:rPr lang="en-US" dirty="0"/>
              <a:t>Fracture:</a:t>
            </a:r>
          </a:p>
          <a:p>
            <a:pPr lvl="1"/>
            <a:r>
              <a:rPr lang="en-US" dirty="0"/>
              <a:t>Failure of the bone </a:t>
            </a:r>
          </a:p>
          <a:p>
            <a:pPr lvl="1"/>
            <a:r>
              <a:rPr lang="en-US" dirty="0"/>
              <a:t>Diminished BMB </a:t>
            </a:r>
          </a:p>
          <a:p>
            <a:pPr lvl="1"/>
            <a:endParaRPr lang="en-US" dirty="0"/>
          </a:p>
          <a:p>
            <a:r>
              <a:rPr lang="en-US" dirty="0"/>
              <a:t>Makes prediction on bone quality </a:t>
            </a:r>
          </a:p>
          <a:p>
            <a:pPr lvl="1"/>
            <a:r>
              <a:rPr lang="en-US" dirty="0"/>
              <a:t>Fixation </a:t>
            </a:r>
          </a:p>
          <a:p>
            <a:pPr lvl="1"/>
            <a:r>
              <a:rPr lang="en-US" dirty="0"/>
              <a:t>Duration of NWB status</a:t>
            </a:r>
          </a:p>
          <a:p>
            <a:pPr lvl="1"/>
            <a:endParaRPr lang="en-US" dirty="0"/>
          </a:p>
        </p:txBody>
      </p:sp>
      <p:pic>
        <p:nvPicPr>
          <p:cNvPr id="10" name="Content Placeholder 4" descr="Screen Shot 2015-09-13 at 12.01.44 PM.png"/>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5732804" y="331336"/>
            <a:ext cx="3010819" cy="3374390"/>
          </a:xfrm>
        </p:spPr>
      </p:pic>
      <p:pic>
        <p:nvPicPr>
          <p:cNvPr id="11" name="Content Placeholder 5" descr="Screen Shot 2015-09-13 at 12.02.04 PM.png"/>
          <p:cNvPicPr>
            <a:picLocks noChangeAspect="1"/>
          </p:cNvPicPr>
          <p:nvPr/>
        </p:nvPicPr>
        <p:blipFill rotWithShape="1">
          <a:blip r:embed="rId3" cstate="email">
            <a:extLst>
              <a:ext uri="{28A0092B-C50C-407E-A947-70E740481C1C}">
                <a14:useLocalDpi xmlns:a14="http://schemas.microsoft.com/office/drawing/2010/main"/>
              </a:ext>
            </a:extLst>
          </a:blip>
          <a:srcRect b="-651"/>
          <a:stretch/>
        </p:blipFill>
        <p:spPr>
          <a:xfrm>
            <a:off x="8743623" y="2559096"/>
            <a:ext cx="2826084" cy="376304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295254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Histopathology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421380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457200"/>
            <a:ext cx="9144000" cy="1143000"/>
          </a:xfrm>
        </p:spPr>
        <p:txBody>
          <a:bodyPr>
            <a:normAutofit fontScale="90000"/>
          </a:bodyPr>
          <a:lstStyle/>
          <a:p>
            <a:pPr>
              <a:lnSpc>
                <a:spcPct val="60000"/>
              </a:lnSpc>
            </a:pPr>
            <a:r>
              <a:rPr lang="en-US" sz="3100" b="1" dirty="0"/>
              <a:t>Trabecular Quality and Cellular Characteristics of Normal, Diabetic, and Charcot Bone </a:t>
            </a:r>
            <a:br>
              <a:rPr lang="en-US" dirty="0"/>
            </a:br>
            <a:br>
              <a:rPr lang="en-US" dirty="0"/>
            </a:br>
            <a:r>
              <a:rPr lang="en-US" sz="2400" dirty="0"/>
              <a:t>La Fontaine et al. JAFAS 2011</a:t>
            </a:r>
          </a:p>
        </p:txBody>
      </p:sp>
      <p:sp>
        <p:nvSpPr>
          <p:cNvPr id="5" name="Content Placeholder 4"/>
          <p:cNvSpPr>
            <a:spLocks noGrp="1"/>
          </p:cNvSpPr>
          <p:nvPr>
            <p:ph sz="half" idx="1"/>
          </p:nvPr>
        </p:nvSpPr>
        <p:spPr/>
        <p:txBody>
          <a:bodyPr>
            <a:normAutofit/>
          </a:bodyPr>
          <a:lstStyle/>
          <a:p>
            <a:pPr marL="0" indent="0">
              <a:buNone/>
            </a:pPr>
            <a:r>
              <a:rPr lang="en-US" u="sng" dirty="0"/>
              <a:t>Intro:</a:t>
            </a:r>
          </a:p>
          <a:p>
            <a:r>
              <a:rPr lang="en-US" dirty="0"/>
              <a:t>Analyze the histologic structure of Charcot bone compared to diabetics and healthy controls </a:t>
            </a:r>
          </a:p>
          <a:p>
            <a:pPr marL="0" indent="0">
              <a:buNone/>
            </a:pPr>
            <a:endParaRPr lang="en-US" dirty="0"/>
          </a:p>
          <a:p>
            <a:pPr marL="0" indent="0">
              <a:buNone/>
            </a:pPr>
            <a:r>
              <a:rPr lang="en-US" u="sng" dirty="0"/>
              <a:t>Materials and Methods:</a:t>
            </a:r>
          </a:p>
          <a:p>
            <a:r>
              <a:rPr lang="en-US" dirty="0"/>
              <a:t>Bone decalcified and placed in paraffin for </a:t>
            </a:r>
            <a:r>
              <a:rPr lang="en-US" dirty="0" err="1"/>
              <a:t>histomorphometric</a:t>
            </a:r>
            <a:r>
              <a:rPr lang="en-US" dirty="0"/>
              <a:t> examination; sliced sections on Microtome and Dyed</a:t>
            </a:r>
          </a:p>
          <a:p>
            <a:endParaRPr lang="en-US" dirty="0"/>
          </a:p>
        </p:txBody>
      </p:sp>
      <p:sp>
        <p:nvSpPr>
          <p:cNvPr id="6" name="Content Placeholder 5"/>
          <p:cNvSpPr>
            <a:spLocks noGrp="1"/>
          </p:cNvSpPr>
          <p:nvPr>
            <p:ph sz="half" idx="2"/>
          </p:nvPr>
        </p:nvSpPr>
        <p:spPr/>
        <p:txBody>
          <a:bodyPr>
            <a:normAutofit fontScale="92500" lnSpcReduction="20000"/>
          </a:bodyPr>
          <a:lstStyle/>
          <a:p>
            <a:pPr marL="0" indent="0">
              <a:buNone/>
            </a:pPr>
            <a:r>
              <a:rPr lang="en-US" u="sng" dirty="0"/>
              <a:t>Results:</a:t>
            </a:r>
          </a:p>
          <a:p>
            <a:r>
              <a:rPr lang="en-US" dirty="0"/>
              <a:t>N=23</a:t>
            </a:r>
          </a:p>
          <a:p>
            <a:pPr lvl="1"/>
            <a:r>
              <a:rPr lang="en-US" dirty="0"/>
              <a:t>Controls= 7</a:t>
            </a:r>
          </a:p>
          <a:p>
            <a:pPr lvl="1"/>
            <a:r>
              <a:rPr lang="en-US" dirty="0"/>
              <a:t>DM= 8</a:t>
            </a:r>
          </a:p>
          <a:p>
            <a:pPr lvl="1"/>
            <a:r>
              <a:rPr lang="en-US" dirty="0"/>
              <a:t>Charcot= 8</a:t>
            </a:r>
          </a:p>
          <a:p>
            <a:r>
              <a:rPr lang="en-US" dirty="0"/>
              <a:t>Charcot </a:t>
            </a:r>
            <a:r>
              <a:rPr lang="en-US" dirty="0" err="1"/>
              <a:t>Trab</a:t>
            </a:r>
            <a:r>
              <a:rPr lang="en-US" dirty="0"/>
              <a:t>. = DM</a:t>
            </a:r>
          </a:p>
          <a:p>
            <a:r>
              <a:rPr lang="en-US" dirty="0"/>
              <a:t>Charcot </a:t>
            </a:r>
            <a:r>
              <a:rPr lang="en-US" dirty="0" err="1"/>
              <a:t>Trab</a:t>
            </a:r>
            <a:r>
              <a:rPr lang="en-US" dirty="0"/>
              <a:t>. &lt; Controls</a:t>
            </a:r>
          </a:p>
          <a:p>
            <a:r>
              <a:rPr lang="en-US" dirty="0"/>
              <a:t>Charcot bone appeared woven</a:t>
            </a:r>
          </a:p>
          <a:p>
            <a:pPr marL="0" indent="0">
              <a:buNone/>
            </a:pPr>
            <a:endParaRPr lang="en-US" dirty="0"/>
          </a:p>
          <a:p>
            <a:pPr marL="0" indent="0">
              <a:buNone/>
            </a:pPr>
            <a:r>
              <a:rPr lang="en-US" u="sng" dirty="0"/>
              <a:t>Conclusions:</a:t>
            </a:r>
          </a:p>
          <a:p>
            <a:r>
              <a:rPr lang="en-US" dirty="0"/>
              <a:t>Current treatment modalities (plates and screws) may not be appropriate in the Charcot patient. </a:t>
            </a:r>
          </a:p>
          <a:p>
            <a:endParaRPr lang="en-US" dirty="0"/>
          </a:p>
          <a:p>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565024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4"/>
          <p:cNvSpPr>
            <a:spLocks noGrp="1" noChangeArrowheads="1"/>
          </p:cNvSpPr>
          <p:nvPr>
            <p:ph type="title"/>
          </p:nvPr>
        </p:nvSpPr>
        <p:spPr/>
        <p:txBody>
          <a:bodyPr>
            <a:normAutofit/>
          </a:bodyPr>
          <a:lstStyle/>
          <a:p>
            <a:r>
              <a:rPr lang="en-US" altLang="en-US" sz="4000"/>
              <a:t>24 y/o type I diabetic charcot &amp; osteomyelitis</a:t>
            </a:r>
          </a:p>
        </p:txBody>
      </p:sp>
      <p:pic>
        <p:nvPicPr>
          <p:cNvPr id="243719" name="Picture 7" descr="MVC-085F"/>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46325" y="2468761"/>
            <a:ext cx="3703638" cy="27777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3720" name="Picture 8" descr="MVC-086F"/>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8075" y="2469358"/>
            <a:ext cx="3702050" cy="2776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990057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4"/>
          <p:cNvSpPr>
            <a:spLocks noGrp="1" noChangeArrowheads="1"/>
          </p:cNvSpPr>
          <p:nvPr>
            <p:ph type="title"/>
          </p:nvPr>
        </p:nvSpPr>
        <p:spPr/>
        <p:txBody>
          <a:bodyPr/>
          <a:lstStyle/>
          <a:p>
            <a:endParaRPr lang="en-US" altLang="en-US"/>
          </a:p>
        </p:txBody>
      </p:sp>
      <p:pic>
        <p:nvPicPr>
          <p:cNvPr id="244743" name="Picture 7" descr="MVC-088F"/>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46325" y="2468761"/>
            <a:ext cx="3703638" cy="27777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4744" name="Picture 8" descr="MVC-089F"/>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8075" y="2469358"/>
            <a:ext cx="3702050" cy="2776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483801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Grp="1" noChangeArrowheads="1"/>
          </p:cNvSpPr>
          <p:nvPr>
            <p:ph type="title"/>
          </p:nvPr>
        </p:nvSpPr>
        <p:spPr/>
        <p:txBody>
          <a:bodyPr/>
          <a:lstStyle/>
          <a:p>
            <a:r>
              <a:rPr lang="en-US" altLang="en-US"/>
              <a:t>Immediate &amp; 12 week post op</a:t>
            </a:r>
          </a:p>
        </p:txBody>
      </p:sp>
      <p:pic>
        <p:nvPicPr>
          <p:cNvPr id="245767" name="Picture 7" descr="MVC-100F"/>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437924" y="2537981"/>
            <a:ext cx="3520440" cy="26392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68" name="Picture 8" descr="MVC-090F"/>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8075" y="2469358"/>
            <a:ext cx="3702050" cy="2776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692863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Rectangle 4"/>
          <p:cNvSpPr>
            <a:spLocks noGrp="1" noChangeArrowheads="1"/>
          </p:cNvSpPr>
          <p:nvPr>
            <p:ph type="title"/>
          </p:nvPr>
        </p:nvSpPr>
        <p:spPr/>
        <p:txBody>
          <a:bodyPr/>
          <a:lstStyle/>
          <a:p>
            <a:r>
              <a:rPr lang="en-US" altLang="en-US"/>
              <a:t>12 week post op</a:t>
            </a:r>
          </a:p>
        </p:txBody>
      </p:sp>
      <p:pic>
        <p:nvPicPr>
          <p:cNvPr id="246791" name="Picture 7" descr="MVC-091F"/>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46325" y="2468761"/>
            <a:ext cx="3703638" cy="27777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6792" name="Picture 8" descr="MVC-092F"/>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8075" y="2469358"/>
            <a:ext cx="3702050" cy="2776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4343401" y="5740433"/>
            <a:ext cx="3703771" cy="523220"/>
          </a:xfrm>
          <a:prstGeom prst="rect">
            <a:avLst/>
          </a:prstGeom>
          <a:noFill/>
        </p:spPr>
        <p:txBody>
          <a:bodyPr wrap="none" rtlCol="0">
            <a:spAutoFit/>
          </a:bodyPr>
          <a:lstStyle/>
          <a:p>
            <a:r>
              <a:rPr lang="en-US" sz="2800" dirty="0"/>
              <a:t>*Note the woven bone*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65764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Histology of Spongy Bone </a:t>
            </a:r>
          </a:p>
        </p:txBody>
      </p:sp>
      <p:sp>
        <p:nvSpPr>
          <p:cNvPr id="3" name="Content Placeholder 2"/>
          <p:cNvSpPr>
            <a:spLocks noGrp="1"/>
          </p:cNvSpPr>
          <p:nvPr>
            <p:ph sz="half" idx="1"/>
          </p:nvPr>
        </p:nvSpPr>
        <p:spPr/>
        <p:txBody>
          <a:bodyPr>
            <a:normAutofit/>
          </a:bodyPr>
          <a:lstStyle/>
          <a:p>
            <a:r>
              <a:rPr lang="en-US" dirty="0"/>
              <a:t>Abundant in Metaphysis</a:t>
            </a:r>
          </a:p>
          <a:p>
            <a:r>
              <a:rPr lang="en-US" dirty="0"/>
              <a:t>Thickness, density and porosity changes with age, gender and anatomic location</a:t>
            </a:r>
          </a:p>
          <a:p>
            <a:r>
              <a:rPr lang="en-US" dirty="0" err="1"/>
              <a:t>Trabeculea</a:t>
            </a:r>
            <a:r>
              <a:rPr lang="en-US" dirty="0"/>
              <a:t> give strength to bone</a:t>
            </a:r>
          </a:p>
          <a:p>
            <a:pPr lvl="1"/>
            <a:r>
              <a:rPr lang="en-US" dirty="0"/>
              <a:t>Load conductor </a:t>
            </a:r>
          </a:p>
          <a:p>
            <a:r>
              <a:rPr lang="en-US" dirty="0"/>
              <a:t>More susceptible to hormone regulation </a:t>
            </a:r>
          </a:p>
          <a:p>
            <a:r>
              <a:rPr lang="en-US" dirty="0"/>
              <a:t>Higher turnover rate</a:t>
            </a:r>
          </a:p>
          <a:p>
            <a:pPr lvl="1"/>
            <a:r>
              <a:rPr lang="en-US" dirty="0"/>
              <a:t>5-6 months</a:t>
            </a:r>
          </a:p>
          <a:p>
            <a:pPr marL="0" indent="0">
              <a:buNone/>
            </a:pPr>
            <a:endParaRPr lang="en-US" dirty="0"/>
          </a:p>
          <a:p>
            <a:endParaRPr lang="en-US" dirty="0"/>
          </a:p>
        </p:txBody>
      </p:sp>
      <p:pic>
        <p:nvPicPr>
          <p:cNvPr id="5" name="Content Placeholder 4" descr="Screen Shot 2015-09-13 at 12.53.43 PM.p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075" y="2268950"/>
            <a:ext cx="3702050" cy="317735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546968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753727" y="1744579"/>
            <a:ext cx="4403631" cy="3593432"/>
          </a:xfrm>
        </p:spPr>
        <p:txBody>
          <a:bodyPr>
            <a:normAutofit fontScale="90000"/>
          </a:bodyPr>
          <a:lstStyle/>
          <a:p>
            <a:r>
              <a:rPr lang="en-US" dirty="0"/>
              <a:t>Current Treatments for Charcot Foot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7830" y="1158039"/>
            <a:ext cx="6055895" cy="454192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98025"/>
            <a:ext cx="1234437" cy="1080132"/>
          </a:xfrm>
          <a:prstGeom prst="rect">
            <a:avLst/>
          </a:prstGeom>
        </p:spPr>
      </p:pic>
    </p:spTree>
    <p:extLst>
      <p:ext uri="{BB962C8B-B14F-4D97-AF65-F5344CB8AC3E}">
        <p14:creationId xmlns:p14="http://schemas.microsoft.com/office/powerpoint/2010/main" val="18323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850" y="336884"/>
            <a:ext cx="5312276" cy="4225591"/>
          </a:xfrm>
        </p:spPr>
        <p:txBody>
          <a:bodyPr>
            <a:normAutofit fontScale="90000"/>
          </a:bodyPr>
          <a:lstStyle/>
          <a:p>
            <a:r>
              <a:rPr lang="en-US" dirty="0"/>
              <a:t>Total Contact Cast for Treatment of Charcot</a:t>
            </a:r>
          </a:p>
        </p:txBody>
      </p:sp>
      <p:sp>
        <p:nvSpPr>
          <p:cNvPr id="6" name="Text Placeholder 5"/>
          <p:cNvSpPr>
            <a:spLocks noGrp="1"/>
          </p:cNvSpPr>
          <p:nvPr>
            <p:ph type="body"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165" y="1123021"/>
            <a:ext cx="3368371" cy="4966629"/>
          </a:xfrm>
          <a:prstGeom prst="rect">
            <a:avLst/>
          </a:prstGeom>
        </p:spPr>
      </p:pic>
    </p:spTree>
    <p:extLst>
      <p:ext uri="{BB962C8B-B14F-4D97-AF65-F5344CB8AC3E}">
        <p14:creationId xmlns:p14="http://schemas.microsoft.com/office/powerpoint/2010/main" val="642328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b="1" u="sng" dirty="0"/>
              <a:t>Epidemiology and Prevalence </a:t>
            </a:r>
            <a:br>
              <a:rPr lang="en-US" dirty="0"/>
            </a:br>
            <a:endParaRPr lang="en-US" dirty="0"/>
          </a:p>
        </p:txBody>
      </p:sp>
      <p:sp>
        <p:nvSpPr>
          <p:cNvPr id="3" name="Content Placeholder 2"/>
          <p:cNvSpPr>
            <a:spLocks noGrp="1"/>
          </p:cNvSpPr>
          <p:nvPr>
            <p:ph idx="1"/>
          </p:nvPr>
        </p:nvSpPr>
        <p:spPr>
          <a:xfrm>
            <a:off x="868680" y="1737360"/>
            <a:ext cx="10515600" cy="4351338"/>
          </a:xfrm>
        </p:spPr>
        <p:txBody>
          <a:bodyPr>
            <a:normAutofit/>
          </a:bodyPr>
          <a:lstStyle/>
          <a:p>
            <a:r>
              <a:rPr lang="en-US" sz="3200" dirty="0"/>
              <a:t>Diabetic neuropathy is the leading cause of Charcot </a:t>
            </a:r>
            <a:r>
              <a:rPr lang="en-US" sz="3200" dirty="0" err="1"/>
              <a:t>arthropathy</a:t>
            </a:r>
            <a:r>
              <a:rPr lang="en-US" sz="3200" dirty="0"/>
              <a:t> in the modern world </a:t>
            </a:r>
          </a:p>
          <a:p>
            <a:r>
              <a:rPr lang="en-US" sz="3200" dirty="0"/>
              <a:t>Prevalence is up to 10% when </a:t>
            </a:r>
            <a:r>
              <a:rPr lang="en-US" sz="3200" dirty="0" err="1"/>
              <a:t>Xray</a:t>
            </a:r>
            <a:r>
              <a:rPr lang="en-US" sz="3200" dirty="0"/>
              <a:t> findings are used to make the diagnosis </a:t>
            </a:r>
          </a:p>
          <a:p>
            <a:r>
              <a:rPr lang="en-US" sz="3200" dirty="0"/>
              <a:t>Bilateral involvement can range from 9-75% and it principally effects the foot and ankle </a:t>
            </a:r>
          </a:p>
        </p:txBody>
      </p:sp>
      <p:sp>
        <p:nvSpPr>
          <p:cNvPr id="4" name="TextBox 3"/>
          <p:cNvSpPr txBox="1"/>
          <p:nvPr/>
        </p:nvSpPr>
        <p:spPr>
          <a:xfrm>
            <a:off x="838200" y="4780547"/>
            <a:ext cx="8979568" cy="1754326"/>
          </a:xfrm>
          <a:prstGeom prst="rect">
            <a:avLst/>
          </a:prstGeom>
          <a:noFill/>
        </p:spPr>
        <p:txBody>
          <a:bodyPr wrap="square" rtlCol="0">
            <a:spAutoFit/>
          </a:bodyPr>
          <a:lstStyle/>
          <a:p>
            <a:r>
              <a:rPr lang="en-US" dirty="0"/>
              <a:t>1 </a:t>
            </a:r>
            <a:r>
              <a:rPr lang="en-US" dirty="0" err="1"/>
              <a:t>Gouveri</a:t>
            </a:r>
            <a:r>
              <a:rPr lang="en-US" dirty="0"/>
              <a:t> E, </a:t>
            </a:r>
            <a:r>
              <a:rPr lang="en-US" dirty="0" err="1"/>
              <a:t>Papanas</a:t>
            </a:r>
            <a:r>
              <a:rPr lang="en-US" dirty="0"/>
              <a:t> N. Charcot </a:t>
            </a:r>
            <a:r>
              <a:rPr lang="en-US" dirty="0" err="1"/>
              <a:t>osteoarthropathy</a:t>
            </a:r>
            <a:r>
              <a:rPr lang="en-US" dirty="0"/>
              <a:t> in diabetes: a brief review with an emphasis on clinical practice. </a:t>
            </a:r>
            <a:r>
              <a:rPr lang="en-US" i="1" dirty="0"/>
              <a:t>World J Diabetes.</a:t>
            </a:r>
            <a:r>
              <a:rPr lang="en-US" dirty="0"/>
              <a:t> 2011; 2(5):59–65.</a:t>
            </a:r>
          </a:p>
          <a:p>
            <a:r>
              <a:rPr lang="en-US" dirty="0"/>
              <a:t>2 Cavanagh PR, Young MJ, Adams JE, Vickers KL, </a:t>
            </a:r>
            <a:r>
              <a:rPr lang="en-US" dirty="0" err="1"/>
              <a:t>Boulton</a:t>
            </a:r>
            <a:r>
              <a:rPr lang="en-US" dirty="0"/>
              <a:t> AJ. Radiographic abnormalities in the feet of patients with diabetic neuropathy. </a:t>
            </a:r>
            <a:r>
              <a:rPr lang="en-US" i="1" dirty="0"/>
              <a:t>Diabetes Care.</a:t>
            </a:r>
            <a:r>
              <a:rPr lang="en-US" dirty="0"/>
              <a:t> 1994; 17(3):201-9.</a:t>
            </a:r>
          </a:p>
          <a:p>
            <a:r>
              <a:rPr lang="en-US" dirty="0"/>
              <a:t>3 Armstrong DG, Todd WF, </a:t>
            </a:r>
            <a:r>
              <a:rPr lang="en-US" dirty="0" err="1"/>
              <a:t>Lavery</a:t>
            </a:r>
            <a:r>
              <a:rPr lang="en-US" dirty="0"/>
              <a:t> LA, </a:t>
            </a:r>
            <a:r>
              <a:rPr lang="en-US" dirty="0" err="1"/>
              <a:t>Harkless</a:t>
            </a:r>
            <a:r>
              <a:rPr lang="en-US" dirty="0"/>
              <a:t> LB, Bushman TR. The natural history of acute Charcot's </a:t>
            </a:r>
            <a:r>
              <a:rPr lang="en-US" dirty="0" err="1"/>
              <a:t>arthropathy</a:t>
            </a:r>
            <a:r>
              <a:rPr lang="en-US" dirty="0"/>
              <a:t> in a diabetic foot specialty clinic. </a:t>
            </a:r>
            <a:r>
              <a:rPr lang="en-US" i="1" dirty="0" err="1"/>
              <a:t>Diabet</a:t>
            </a:r>
            <a:r>
              <a:rPr lang="en-US" i="1" dirty="0"/>
              <a:t> Med.</a:t>
            </a:r>
            <a:r>
              <a:rPr lang="en-US" dirty="0"/>
              <a:t> 1997; 14(5):357-63.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584173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87841" y="0"/>
            <a:ext cx="11016317"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288970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336611" y="0"/>
            <a:ext cx="11518777"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200395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1592661" y="0"/>
            <a:ext cx="9006678"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615434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1610205" y="365125"/>
            <a:ext cx="8971590" cy="58800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595468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804862" y="300037"/>
            <a:ext cx="10582275" cy="62579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633869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16200000">
            <a:off x="2722933" y="-825495"/>
            <a:ext cx="6218793" cy="8291725"/>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032189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280" y="1228736"/>
            <a:ext cx="10058400" cy="3566160"/>
          </a:xfrm>
        </p:spPr>
        <p:txBody>
          <a:bodyPr>
            <a:noAutofit/>
          </a:bodyPr>
          <a:lstStyle/>
          <a:p>
            <a:r>
              <a:rPr lang="en-US" sz="6000" dirty="0"/>
              <a:t>While total contact casting is currently considered the “gold standard”, the need for surgical stabilization is apparent to those who care for these patients</a:t>
            </a:r>
          </a:p>
        </p:txBody>
      </p:sp>
      <p:sp>
        <p:nvSpPr>
          <p:cNvPr id="6" name="Text Placeholder 5"/>
          <p:cNvSpPr>
            <a:spLocks noGrp="1"/>
          </p:cNvSpPr>
          <p:nvPr>
            <p:ph type="body" idx="1"/>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356945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a:t>Indications for Charcot Surgery</a:t>
            </a:r>
          </a:p>
        </p:txBody>
      </p:sp>
      <p:sp>
        <p:nvSpPr>
          <p:cNvPr id="6" name="Content Placeholder 5"/>
          <p:cNvSpPr>
            <a:spLocks noGrp="1"/>
          </p:cNvSpPr>
          <p:nvPr>
            <p:ph idx="1"/>
          </p:nvPr>
        </p:nvSpPr>
        <p:spPr/>
        <p:txBody>
          <a:bodyPr>
            <a:normAutofit fontScale="92500"/>
          </a:bodyPr>
          <a:lstStyle/>
          <a:p>
            <a:r>
              <a:rPr lang="en-US" sz="3600" dirty="0"/>
              <a:t>Infection</a:t>
            </a:r>
          </a:p>
          <a:p>
            <a:r>
              <a:rPr lang="en-US" sz="3600" dirty="0"/>
              <a:t>Nonhealing wounds</a:t>
            </a:r>
          </a:p>
          <a:p>
            <a:r>
              <a:rPr lang="en-US" sz="3600" dirty="0"/>
              <a:t>The Charcot Ankle</a:t>
            </a:r>
          </a:p>
          <a:p>
            <a:r>
              <a:rPr lang="en-US" sz="3600" dirty="0"/>
              <a:t>Chronic edema and inability to ambulate</a:t>
            </a:r>
          </a:p>
          <a:p>
            <a:r>
              <a:rPr lang="en-US" sz="3600" dirty="0"/>
              <a:t>Anatomic deformity not amenable to casting / bracing</a:t>
            </a:r>
          </a:p>
          <a:p>
            <a:r>
              <a:rPr lang="en-US" sz="3600" dirty="0"/>
              <a:t>As an alternative to BKA</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481749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 alternative approach to the Charcot Foot</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089304" y="2195036"/>
            <a:ext cx="6001588" cy="450595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047044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55032" y="795065"/>
            <a:ext cx="8998810" cy="707886"/>
          </a:xfrm>
          <a:prstGeom prst="rect">
            <a:avLst/>
          </a:prstGeom>
          <a:noFill/>
        </p:spPr>
        <p:txBody>
          <a:bodyPr wrap="square" rtlCol="0">
            <a:spAutoFit/>
          </a:bodyPr>
          <a:lstStyle/>
          <a:p>
            <a:r>
              <a:rPr lang="en-US" sz="4000" b="1" u="sng" dirty="0"/>
              <a:t>Major Tenants of the “</a:t>
            </a:r>
            <a:r>
              <a:rPr lang="en-US" sz="4000" b="1" u="sng" dirty="0" err="1"/>
              <a:t>Superconstructs</a:t>
            </a:r>
            <a:r>
              <a:rPr lang="en-US" sz="4000" b="1" u="sng" dirty="0"/>
              <a:t>”</a:t>
            </a:r>
          </a:p>
        </p:txBody>
      </p:sp>
      <p:sp>
        <p:nvSpPr>
          <p:cNvPr id="13" name="TextBox 12"/>
          <p:cNvSpPr txBox="1"/>
          <p:nvPr/>
        </p:nvSpPr>
        <p:spPr>
          <a:xfrm>
            <a:off x="1155032" y="1637801"/>
            <a:ext cx="9770446" cy="4524315"/>
          </a:xfrm>
          <a:prstGeom prst="rect">
            <a:avLst/>
          </a:prstGeom>
          <a:noFill/>
        </p:spPr>
        <p:txBody>
          <a:bodyPr wrap="square" rtlCol="0">
            <a:spAutoFit/>
          </a:bodyPr>
          <a:lstStyle/>
          <a:p>
            <a:r>
              <a:rPr lang="en-US" sz="3200" dirty="0"/>
              <a:t>1) Fusion is extended beyond the zone of injury to include joints that are not affected to improve fixation </a:t>
            </a:r>
            <a:br>
              <a:rPr lang="en-US" sz="3200" dirty="0"/>
            </a:br>
            <a:r>
              <a:rPr lang="en-US" sz="3200" dirty="0"/>
              <a:t>2) bone resection is performed to shortened the extremity to allow for adequate reduction of deformity without undue tension on the soft tissue envelope </a:t>
            </a:r>
            <a:br>
              <a:rPr lang="en-US" sz="3200" dirty="0"/>
            </a:br>
            <a:r>
              <a:rPr lang="en-US" sz="3200" dirty="0"/>
              <a:t>3) the strongest device is used that can be tolerated by the soft tissue envelope</a:t>
            </a:r>
          </a:p>
          <a:p>
            <a:r>
              <a:rPr lang="en-US" sz="3200" dirty="0"/>
              <a:t>4) The devices are applied in a position that maximizes mechanical function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455186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1814" y="224590"/>
            <a:ext cx="7830355" cy="1219200"/>
          </a:xfrm>
        </p:spPr>
        <p:txBody>
          <a:bodyPr>
            <a:normAutofit fontScale="90000"/>
          </a:bodyPr>
          <a:lstStyle/>
          <a:p>
            <a:r>
              <a:rPr lang="en-US" dirty="0"/>
              <a:t>Complications Following First Amputation</a:t>
            </a:r>
          </a:p>
        </p:txBody>
      </p:sp>
      <p:sp>
        <p:nvSpPr>
          <p:cNvPr id="2" name="Content Placeholder 1"/>
          <p:cNvSpPr>
            <a:spLocks noGrp="1"/>
          </p:cNvSpPr>
          <p:nvPr>
            <p:ph sz="half" idx="1"/>
          </p:nvPr>
        </p:nvSpPr>
        <p:spPr>
          <a:xfrm>
            <a:off x="1572126" y="2023767"/>
            <a:ext cx="3635005" cy="3368674"/>
          </a:xfrm>
        </p:spPr>
        <p:txBody>
          <a:bodyPr>
            <a:normAutofit/>
          </a:bodyPr>
          <a:lstStyle/>
          <a:p>
            <a:r>
              <a:rPr lang="en-US" dirty="0"/>
              <a:t>Contralateral amputation in 3-5 years (51%)</a:t>
            </a:r>
          </a:p>
          <a:p>
            <a:pPr marL="0" indent="0">
              <a:buNone/>
            </a:pPr>
            <a:endParaRPr lang="en-US" dirty="0"/>
          </a:p>
          <a:p>
            <a:r>
              <a:rPr lang="en-US" dirty="0" err="1"/>
              <a:t>Instutionalization</a:t>
            </a:r>
            <a:r>
              <a:rPr lang="en-US" dirty="0"/>
              <a:t> (25%)</a:t>
            </a:r>
          </a:p>
          <a:p>
            <a:pPr marL="0" indent="0">
              <a:buNone/>
            </a:pPr>
            <a:endParaRPr lang="en-US" dirty="0"/>
          </a:p>
          <a:p>
            <a:r>
              <a:rPr lang="en-US" dirty="0"/>
              <a:t>Early death- within 3 years</a:t>
            </a:r>
          </a:p>
        </p:txBody>
      </p:sp>
      <p:pic>
        <p:nvPicPr>
          <p:cNvPr id="6" name="Content Placeholder 5"/>
          <p:cNvPicPr>
            <a:picLocks noGrp="1" noChangeAspect="1"/>
          </p:cNvPicPr>
          <p:nvPr>
            <p:ph sz="half" idx="2"/>
          </p:nvPr>
        </p:nvPicPr>
        <p:blipFill rotWithShape="1">
          <a:blip r:embed="rId2" cstate="email">
            <a:extLst>
              <a:ext uri="{28A0092B-C50C-407E-A947-70E740481C1C}">
                <a14:useLocalDpi xmlns:a14="http://schemas.microsoft.com/office/drawing/2010/main" val="0"/>
              </a:ext>
            </a:extLst>
          </a:blip>
          <a:srcRect l="22877" r="22877"/>
          <a:stretch/>
        </p:blipFill>
        <p:spPr>
          <a:xfrm rot="5400000">
            <a:off x="6133842" y="1216799"/>
            <a:ext cx="3886200" cy="498261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0136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Sammarco’s</a:t>
            </a:r>
            <a:r>
              <a:rPr lang="en-US" dirty="0"/>
              <a:t> </a:t>
            </a:r>
            <a:r>
              <a:rPr lang="en-US" dirty="0" err="1"/>
              <a:t>Superconstruct</a:t>
            </a:r>
            <a:r>
              <a:rPr lang="en-US" dirty="0"/>
              <a:t> (2009)</a:t>
            </a:r>
          </a:p>
        </p:txBody>
      </p:sp>
      <p:pic>
        <p:nvPicPr>
          <p:cNvPr id="4"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183063" y="2705100"/>
            <a:ext cx="3886200" cy="23050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493698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Beaming as an alternative to </a:t>
            </a:r>
            <a:r>
              <a:rPr lang="en-US" dirty="0" err="1"/>
              <a:t>Superconstruct</a:t>
            </a:r>
            <a:endParaRPr lang="en-US" dirty="0"/>
          </a:p>
        </p:txBody>
      </p:sp>
      <p:sp>
        <p:nvSpPr>
          <p:cNvPr id="3" name="Content Placeholder 2"/>
          <p:cNvSpPr>
            <a:spLocks noGrp="1"/>
          </p:cNvSpPr>
          <p:nvPr>
            <p:ph idx="1"/>
          </p:nvPr>
        </p:nvSpPr>
        <p:spPr/>
        <p:txBody>
          <a:bodyPr/>
          <a:lstStyle/>
          <a:p>
            <a:pPr marL="274320" indent="-274320">
              <a:buFont typeface="Wingdings 2"/>
              <a:buChar char=""/>
              <a:defRPr/>
            </a:pPr>
            <a:r>
              <a:rPr lang="en-US" dirty="0"/>
              <a:t>Beaming of the medial column via large diameter cannulated screws was first presented at the American College of Foot and Ankle Surgeons Scientific Seminar February 1997 (over 20 years ago now)</a:t>
            </a:r>
          </a:p>
          <a:p>
            <a:pPr marL="0" indent="0">
              <a:buNone/>
              <a:defRPr/>
            </a:pPr>
            <a:endParaRPr lang="en-US" dirty="0"/>
          </a:p>
          <a:p>
            <a:pPr marL="274320" indent="-274320">
              <a:buFont typeface="Wingdings 2"/>
              <a:buChar char=""/>
              <a:defRPr/>
            </a:pPr>
            <a:r>
              <a:rPr lang="en-US" dirty="0"/>
              <a:t>Beaming of the medial and lateral columns is the key to durable Charcot foot repairs of the hindfoot or </a:t>
            </a:r>
            <a:r>
              <a:rPr lang="en-US" dirty="0" err="1"/>
              <a:t>lisfranc’s</a:t>
            </a:r>
            <a:r>
              <a:rPr lang="en-US" dirty="0"/>
              <a:t> (tarsal metatarsal) deformities.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704338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a:t>Mechanical Goals of Fixation</a:t>
            </a:r>
          </a:p>
        </p:txBody>
      </p:sp>
      <p:sp>
        <p:nvSpPr>
          <p:cNvPr id="7" name="Text Placeholder 6"/>
          <p:cNvSpPr>
            <a:spLocks noGrp="1"/>
          </p:cNvSpPr>
          <p:nvPr>
            <p:ph type="body" idx="1"/>
          </p:nvPr>
        </p:nvSpPr>
        <p:spPr>
          <a:xfrm>
            <a:off x="2079626" y="1030410"/>
            <a:ext cx="8131175" cy="640080"/>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US" sz="3600" u="sng" dirty="0">
                <a:solidFill>
                  <a:schemeClr val="tx1"/>
                </a:solidFill>
              </a:rPr>
              <a:t>Beaming </a:t>
            </a:r>
          </a:p>
        </p:txBody>
      </p:sp>
      <p:sp>
        <p:nvSpPr>
          <p:cNvPr id="8" name="Content Placeholder 7"/>
          <p:cNvSpPr>
            <a:spLocks noGrp="1"/>
          </p:cNvSpPr>
          <p:nvPr>
            <p:ph sz="half" idx="2"/>
          </p:nvPr>
        </p:nvSpPr>
        <p:spPr>
          <a:xfrm>
            <a:off x="2376858" y="1786139"/>
            <a:ext cx="7833942" cy="3448050"/>
          </a:xfrm>
        </p:spPr>
        <p:txBody>
          <a:bodyPr>
            <a:noAutofit/>
          </a:bodyPr>
          <a:lstStyle/>
          <a:p>
            <a:r>
              <a:rPr lang="en-US" sz="2200" b="1" dirty="0"/>
              <a:t>Works in load-sharing and re-enforcement</a:t>
            </a:r>
          </a:p>
          <a:p>
            <a:r>
              <a:rPr lang="en-US" sz="2200" b="1" dirty="0"/>
              <a:t>Load share dependent upon bone, screw interface </a:t>
            </a:r>
          </a:p>
          <a:p>
            <a:r>
              <a:rPr lang="en-US" sz="2200" b="1" dirty="0"/>
              <a:t>Required minimal dissection </a:t>
            </a:r>
          </a:p>
          <a:p>
            <a:r>
              <a:rPr lang="en-US" sz="2200" b="1" dirty="0"/>
              <a:t>Internal to the bone allowing for aggressive extension “past the pathology” (</a:t>
            </a:r>
            <a:r>
              <a:rPr lang="en-US" sz="2200" b="1" dirty="0" err="1"/>
              <a:t>Sammarco</a:t>
            </a:r>
            <a:r>
              <a:rPr lang="en-US" sz="2200" b="1" dirty="0"/>
              <a:t> agreed)</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82403" y="4149475"/>
            <a:ext cx="6125619" cy="240072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458463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2393696" y="-22537"/>
            <a:ext cx="7704667" cy="1752599"/>
          </a:xfrm>
        </p:spPr>
        <p:txBody>
          <a:bodyPr>
            <a:normAutofit/>
          </a:bodyPr>
          <a:lstStyle/>
          <a:p>
            <a:r>
              <a:rPr lang="en-US" sz="4000" dirty="0"/>
              <a:t>Choosing Fixation </a:t>
            </a:r>
          </a:p>
        </p:txBody>
      </p:sp>
      <p:sp>
        <p:nvSpPr>
          <p:cNvPr id="151555" name="Rectangle 3"/>
          <p:cNvSpPr>
            <a:spLocks noGrp="1" noChangeArrowheads="1"/>
          </p:cNvSpPr>
          <p:nvPr>
            <p:ph sz="half" idx="1"/>
          </p:nvPr>
        </p:nvSpPr>
        <p:spPr>
          <a:xfrm>
            <a:off x="2699316" y="2009299"/>
            <a:ext cx="3739896" cy="3368674"/>
          </a:xfrm>
        </p:spPr>
        <p:txBody>
          <a:bodyPr>
            <a:normAutofit/>
          </a:bodyPr>
          <a:lstStyle/>
          <a:p>
            <a:r>
              <a:rPr lang="en-US" sz="3200" dirty="0"/>
              <a:t>Beaming follows a series of engineering calculations that respect</a:t>
            </a:r>
          </a:p>
          <a:p>
            <a:pPr lvl="1"/>
            <a:r>
              <a:rPr lang="en-US" sz="1800" dirty="0"/>
              <a:t>Tissue Biology</a:t>
            </a:r>
          </a:p>
          <a:p>
            <a:pPr lvl="1"/>
            <a:r>
              <a:rPr lang="en-US" sz="1800" dirty="0"/>
              <a:t>Biomechanical principles of the foot </a:t>
            </a:r>
          </a:p>
          <a:p>
            <a:pPr marL="365760" lvl="1" indent="0">
              <a:buNone/>
            </a:pPr>
            <a:endParaRPr lang="en-US" dirty="0"/>
          </a:p>
        </p:txBody>
      </p:sp>
      <p:pic>
        <p:nvPicPr>
          <p:cNvPr id="5" name="Content Placeholder 3"/>
          <p:cNvPicPr>
            <a:picLocks noGrp="1" noChangeAspect="1"/>
          </p:cNvPicPr>
          <p:nvPr>
            <p:ph sz="half" idx="2"/>
          </p:nvPr>
        </p:nvPicPr>
        <p:blipFill rotWithShape="1">
          <a:blip r:embed="rId2"/>
          <a:srcRect t="-112" b="-205"/>
          <a:stretch/>
        </p:blipFill>
        <p:spPr>
          <a:xfrm>
            <a:off x="7226885" y="1634740"/>
            <a:ext cx="2474900" cy="486265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62815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910" y="845222"/>
            <a:ext cx="8763000" cy="1108075"/>
          </a:xfrm>
        </p:spPr>
        <p:txBody>
          <a:bodyPr/>
          <a:lstStyle/>
          <a:p>
            <a:r>
              <a:rPr lang="en-US" dirty="0"/>
              <a:t>Closer Look at the Math</a:t>
            </a:r>
          </a:p>
        </p:txBody>
      </p:sp>
      <p:sp>
        <p:nvSpPr>
          <p:cNvPr id="3" name="Content Placeholder 2"/>
          <p:cNvSpPr>
            <a:spLocks noGrp="1"/>
          </p:cNvSpPr>
          <p:nvPr>
            <p:ph sz="half" idx="1"/>
          </p:nvPr>
        </p:nvSpPr>
        <p:spPr>
          <a:xfrm>
            <a:off x="2130490" y="1953297"/>
            <a:ext cx="4855335" cy="3772436"/>
          </a:xfrm>
        </p:spPr>
        <p:txBody>
          <a:bodyPr>
            <a:normAutofit lnSpcReduction="10000"/>
          </a:bodyPr>
          <a:lstStyle/>
          <a:p>
            <a:r>
              <a:rPr lang="en-US" sz="3500" dirty="0"/>
              <a:t>High bending moments at the metatarsal cuneiform joint</a:t>
            </a:r>
          </a:p>
          <a:p>
            <a:pPr marL="0" indent="0">
              <a:buNone/>
            </a:pPr>
            <a:endParaRPr lang="en-US" sz="3500" dirty="0"/>
          </a:p>
          <a:p>
            <a:r>
              <a:rPr lang="en-US" sz="3500" dirty="0" err="1"/>
              <a:t>Lisfranc’s</a:t>
            </a:r>
            <a:r>
              <a:rPr lang="en-US" sz="3500" dirty="0"/>
              <a:t> joint receive extreme loading during gait</a:t>
            </a:r>
          </a:p>
          <a:p>
            <a:pPr marL="0" indent="0">
              <a:buNone/>
            </a:pPr>
            <a:endParaRPr lang="en-US" sz="3500" dirty="0"/>
          </a:p>
          <a:p>
            <a:endParaRPr lang="en-US" dirty="0"/>
          </a:p>
          <a:p>
            <a:endParaRPr lang="en-US" dirty="0"/>
          </a:p>
        </p:txBody>
      </p:sp>
      <p:pic>
        <p:nvPicPr>
          <p:cNvPr id="6" name="Picture 2" descr="slide6"/>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tretch>
            <a:fillRect/>
          </a:stretch>
        </p:blipFill>
        <p:spPr bwMode="auto">
          <a:xfrm>
            <a:off x="7631508" y="1122782"/>
            <a:ext cx="3156734" cy="47103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71567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Bending Moment Calculation </a:t>
            </a:r>
          </a:p>
        </p:txBody>
      </p:sp>
      <p:sp>
        <p:nvSpPr>
          <p:cNvPr id="3" name="Content Placeholder 2"/>
          <p:cNvSpPr>
            <a:spLocks noGrp="1"/>
          </p:cNvSpPr>
          <p:nvPr>
            <p:ph sz="half" idx="1"/>
          </p:nvPr>
        </p:nvSpPr>
        <p:spPr/>
        <p:txBody>
          <a:bodyPr>
            <a:normAutofit/>
          </a:bodyPr>
          <a:lstStyle/>
          <a:p>
            <a:r>
              <a:rPr lang="en-US" i="1" dirty="0"/>
              <a:t>Bending Moment- </a:t>
            </a:r>
            <a:r>
              <a:rPr lang="en-US" dirty="0"/>
              <a:t>A moment is rotational force that occurs when a force is applied perpendicularly to a point at a given distance away from that point. </a:t>
            </a:r>
          </a:p>
          <a:p>
            <a:r>
              <a:rPr lang="en-US" dirty="0"/>
              <a:t>It is calculated as the perpendicular force multiplied by the distance from the point. </a:t>
            </a:r>
          </a:p>
          <a:p>
            <a:r>
              <a:rPr lang="en-US" dirty="0"/>
              <a:t>Bending Moment is simply the bend that occurs in a beam due to a moment</a:t>
            </a:r>
          </a:p>
        </p:txBody>
      </p:sp>
      <p:pic>
        <p:nvPicPr>
          <p:cNvPr id="5" name="Picture 2" descr="slide6"/>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tretch>
            <a:fillRect/>
          </a:stretch>
        </p:blipFill>
        <p:spPr bwMode="auto">
          <a:xfrm>
            <a:off x="8628734" y="1228915"/>
            <a:ext cx="3164227" cy="4721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496608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763000" cy="1219200"/>
          </a:xfrm>
        </p:spPr>
        <p:txBody>
          <a:bodyPr>
            <a:normAutofit/>
          </a:bodyPr>
          <a:lstStyle/>
          <a:p>
            <a:r>
              <a:rPr lang="en-US" dirty="0"/>
              <a:t>Bending Moment Calculation </a:t>
            </a:r>
          </a:p>
        </p:txBody>
      </p:sp>
      <p:pic>
        <p:nvPicPr>
          <p:cNvPr id="5" name="Picture 2" descr="slide5"/>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tretch>
            <a:fillRect/>
          </a:stretch>
        </p:blipFill>
        <p:spPr bwMode="auto">
          <a:xfrm>
            <a:off x="1524000" y="1287351"/>
            <a:ext cx="4614863" cy="437788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6368901" y="1825625"/>
            <a:ext cx="3886200" cy="4335942"/>
          </a:xfrm>
        </p:spPr>
        <p:txBody>
          <a:bodyPr>
            <a:normAutofit/>
          </a:bodyPr>
          <a:lstStyle/>
          <a:p>
            <a:r>
              <a:rPr lang="en-US" dirty="0"/>
              <a:t>“Moments” calculated at areas of joints</a:t>
            </a:r>
          </a:p>
          <a:p>
            <a:pPr lvl="1"/>
            <a:r>
              <a:rPr lang="en-US" dirty="0"/>
              <a:t>Area of high force </a:t>
            </a:r>
          </a:p>
          <a:p>
            <a:pPr marL="365760" lvl="1" indent="0">
              <a:buNone/>
            </a:pPr>
            <a:endParaRPr lang="en-US" dirty="0"/>
          </a:p>
          <a:p>
            <a:r>
              <a:rPr lang="en-US" dirty="0"/>
              <a:t>We assume no rotational motion in beam as it transverse intramedullary canal </a:t>
            </a:r>
          </a:p>
          <a:p>
            <a:pPr marL="0" indent="0">
              <a:buNone/>
            </a:pPr>
            <a:endParaRPr lang="en-US" dirty="0"/>
          </a:p>
          <a:p>
            <a:r>
              <a:rPr lang="en-US" dirty="0"/>
              <a:t>The foot is also without motion.</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402454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p:spPr>
        <p:txBody>
          <a:bodyPr/>
          <a:lstStyle/>
          <a:p>
            <a:r>
              <a:rPr lang="en-US" dirty="0"/>
              <a:t>Stress Calculation </a:t>
            </a:r>
          </a:p>
        </p:txBody>
      </p:sp>
      <p:pic>
        <p:nvPicPr>
          <p:cNvPr id="158723" name="Picture 3" descr="slide4"/>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1157682" y="1384627"/>
            <a:ext cx="5134061" cy="47723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ontent Placeholder 2"/>
          <p:cNvSpPr>
            <a:spLocks noGrp="1"/>
          </p:cNvSpPr>
          <p:nvPr>
            <p:ph sz="half" idx="2"/>
          </p:nvPr>
        </p:nvSpPr>
        <p:spPr>
          <a:xfrm>
            <a:off x="6470904" y="2073856"/>
            <a:ext cx="3739896" cy="3346824"/>
          </a:xfrm>
        </p:spPr>
        <p:txBody>
          <a:bodyPr>
            <a:normAutofit/>
          </a:bodyPr>
          <a:lstStyle/>
          <a:p>
            <a:r>
              <a:rPr lang="en-US" dirty="0"/>
              <a:t>Once the bending moment has been calculated a stress calculation is performed </a:t>
            </a:r>
          </a:p>
          <a:p>
            <a:r>
              <a:rPr lang="en-US" dirty="0"/>
              <a:t>Takes advantage:</a:t>
            </a:r>
          </a:p>
          <a:p>
            <a:pPr lvl="1"/>
            <a:r>
              <a:rPr lang="en-US" dirty="0"/>
              <a:t> Material </a:t>
            </a:r>
          </a:p>
          <a:p>
            <a:pPr lvl="1"/>
            <a:r>
              <a:rPr lang="en-US" dirty="0" err="1"/>
              <a:t>Cannulation</a:t>
            </a:r>
            <a:r>
              <a:rPr lang="en-US" dirty="0"/>
              <a:t> diameter </a:t>
            </a:r>
          </a:p>
          <a:p>
            <a:pPr lvl="1"/>
            <a:r>
              <a:rPr lang="en-US" dirty="0"/>
              <a:t>Bending moment </a:t>
            </a:r>
          </a:p>
          <a:p>
            <a:r>
              <a:rPr lang="en-US" dirty="0"/>
              <a:t>Safety factor of 2 gives the required diameter of screw needed.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29071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0714" y="355242"/>
            <a:ext cx="8763000" cy="1219200"/>
          </a:xfrm>
        </p:spPr>
        <p:txBody>
          <a:bodyPr>
            <a:normAutofit fontScale="90000"/>
          </a:bodyPr>
          <a:lstStyle/>
          <a:p>
            <a:r>
              <a:rPr lang="en-US" dirty="0"/>
              <a:t>When Beams Fail: Based on Calculations</a:t>
            </a:r>
          </a:p>
        </p:txBody>
      </p:sp>
      <p:sp>
        <p:nvSpPr>
          <p:cNvPr id="2" name="Content Placeholder 1"/>
          <p:cNvSpPr>
            <a:spLocks noGrp="1"/>
          </p:cNvSpPr>
          <p:nvPr>
            <p:ph sz="half" idx="1"/>
          </p:nvPr>
        </p:nvSpPr>
        <p:spPr>
          <a:xfrm>
            <a:off x="992955" y="1993892"/>
            <a:ext cx="3973132" cy="5161208"/>
          </a:xfrm>
        </p:spPr>
        <p:txBody>
          <a:bodyPr>
            <a:normAutofit/>
          </a:bodyPr>
          <a:lstStyle/>
          <a:p>
            <a:r>
              <a:rPr lang="en-US" dirty="0"/>
              <a:t>Material is weak</a:t>
            </a:r>
          </a:p>
          <a:p>
            <a:pPr lvl="1"/>
            <a:r>
              <a:rPr lang="en-US" dirty="0"/>
              <a:t>Titanium is weaker than stainless </a:t>
            </a:r>
          </a:p>
          <a:p>
            <a:r>
              <a:rPr lang="en-US" dirty="0"/>
              <a:t>Weight of the patient</a:t>
            </a:r>
          </a:p>
          <a:p>
            <a:pPr lvl="1"/>
            <a:r>
              <a:rPr lang="en-US" dirty="0"/>
              <a:t>Exceeds 2x safety factor </a:t>
            </a:r>
          </a:p>
          <a:p>
            <a:r>
              <a:rPr lang="en-US" dirty="0"/>
              <a:t>Diameter of the beam </a:t>
            </a:r>
          </a:p>
          <a:p>
            <a:pPr lvl="1"/>
            <a:r>
              <a:rPr lang="en-US" dirty="0"/>
              <a:t>Based on a cannulated system</a:t>
            </a:r>
          </a:p>
          <a:p>
            <a:r>
              <a:rPr lang="en-US" dirty="0"/>
              <a:t>Failure of arthrodesis </a:t>
            </a:r>
          </a:p>
          <a:p>
            <a:r>
              <a:rPr lang="en-US" dirty="0"/>
              <a:t>Non-prepared joints  </a:t>
            </a:r>
          </a:p>
          <a:p>
            <a:pPr marL="0" indent="0">
              <a:buNone/>
            </a:pPr>
            <a:endParaRPr lang="en-US" dirty="0"/>
          </a:p>
        </p:txBody>
      </p:sp>
      <p:pic>
        <p:nvPicPr>
          <p:cNvPr id="6" name="Picture 2" descr="MVC-014F"/>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val="0"/>
              </a:ext>
            </a:extLst>
          </a:blip>
          <a:srcRect t="-28431" b="-28431"/>
          <a:stretch/>
        </p:blipFill>
        <p:spPr bwMode="auto">
          <a:xfrm>
            <a:off x="6254751" y="1219200"/>
            <a:ext cx="4315163" cy="5076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
        <p:nvSpPr>
          <p:cNvPr id="4" name="TextBox 3"/>
          <p:cNvSpPr txBox="1"/>
          <p:nvPr/>
        </p:nvSpPr>
        <p:spPr>
          <a:xfrm>
            <a:off x="562063" y="5570079"/>
            <a:ext cx="10430528" cy="461665"/>
          </a:xfrm>
          <a:prstGeom prst="rect">
            <a:avLst/>
          </a:prstGeom>
          <a:noFill/>
        </p:spPr>
        <p:txBody>
          <a:bodyPr wrap="square" rtlCol="0">
            <a:spAutoFit/>
          </a:bodyPr>
          <a:lstStyle/>
          <a:p>
            <a:r>
              <a:rPr lang="en-US" sz="2400" u="sng" dirty="0">
                <a:solidFill>
                  <a:srgbClr val="FF0000"/>
                </a:solidFill>
              </a:rPr>
              <a:t>NO CURRENT AVAILABLE SCREW HAS A 2X SAFETY FACTOR FOR A 300LBS PATIENT</a:t>
            </a:r>
          </a:p>
        </p:txBody>
      </p:sp>
    </p:spTree>
    <p:extLst>
      <p:ext uri="{BB962C8B-B14F-4D97-AF65-F5344CB8AC3E}">
        <p14:creationId xmlns:p14="http://schemas.microsoft.com/office/powerpoint/2010/main" val="244356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4000" dirty="0"/>
              <a:t>Technique</a:t>
            </a:r>
          </a:p>
        </p:txBody>
      </p:sp>
      <p:sp>
        <p:nvSpPr>
          <p:cNvPr id="4099" name="Rectangle 3"/>
          <p:cNvSpPr>
            <a:spLocks noGrp="1" noChangeArrowheads="1"/>
          </p:cNvSpPr>
          <p:nvPr>
            <p:ph sz="half" idx="1"/>
          </p:nvPr>
        </p:nvSpPr>
        <p:spPr>
          <a:xfrm>
            <a:off x="1367406" y="1753299"/>
            <a:ext cx="4878623" cy="4019745"/>
          </a:xfrm>
        </p:spPr>
        <p:txBody>
          <a:bodyPr>
            <a:normAutofit/>
          </a:bodyPr>
          <a:lstStyle/>
          <a:p>
            <a:pPr>
              <a:lnSpc>
                <a:spcPct val="90000"/>
              </a:lnSpc>
            </a:pPr>
            <a:r>
              <a:rPr lang="en-US" sz="2400" dirty="0"/>
              <a:t>Left foot reconstruction including:</a:t>
            </a:r>
          </a:p>
          <a:p>
            <a:pPr>
              <a:lnSpc>
                <a:spcPct val="90000"/>
              </a:lnSpc>
              <a:buFontTx/>
              <a:buNone/>
            </a:pPr>
            <a:r>
              <a:rPr lang="en-US" sz="2400" dirty="0"/>
              <a:t>	1.	Tendon Achilles lengthening</a:t>
            </a:r>
          </a:p>
          <a:p>
            <a:pPr>
              <a:lnSpc>
                <a:spcPct val="90000"/>
              </a:lnSpc>
              <a:buFontTx/>
              <a:buNone/>
            </a:pPr>
            <a:r>
              <a:rPr lang="en-US" sz="2400" dirty="0"/>
              <a:t>	2.	Wedge osteotomy or anatomic arthrodesis </a:t>
            </a:r>
          </a:p>
          <a:p>
            <a:pPr>
              <a:lnSpc>
                <a:spcPct val="90000"/>
              </a:lnSpc>
              <a:buFontTx/>
              <a:buNone/>
            </a:pPr>
            <a:r>
              <a:rPr lang="en-US" sz="2400" dirty="0"/>
              <a:t>	3.	Beaming of the columns </a:t>
            </a:r>
            <a:br>
              <a:rPr lang="en-US" sz="2400" dirty="0"/>
            </a:br>
            <a:r>
              <a:rPr lang="en-US" sz="2400" dirty="0"/>
              <a:t>4. 	Application of </a:t>
            </a:r>
            <a:r>
              <a:rPr lang="en-US" sz="2400" dirty="0" err="1"/>
              <a:t>Ilizarov</a:t>
            </a:r>
            <a:r>
              <a:rPr lang="en-US" sz="2400" dirty="0"/>
              <a:t> fixation for compression</a:t>
            </a:r>
          </a:p>
        </p:txBody>
      </p:sp>
      <p:pic>
        <p:nvPicPr>
          <p:cNvPr id="5" name="Picture 2" descr="MVC-122F"/>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tretch>
            <a:fillRect/>
          </a:stretch>
        </p:blipFill>
        <p:spPr bwMode="auto">
          <a:xfrm>
            <a:off x="6608776" y="981512"/>
            <a:ext cx="4593613" cy="4593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99936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The Cellular Basis of Charcot Foot</a:t>
            </a:r>
            <a:br>
              <a:rPr lang="en-US" dirty="0"/>
            </a:br>
            <a:r>
              <a:rPr lang="en-US" dirty="0"/>
              <a:t>(current thinking)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0818086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1612" y="1603652"/>
            <a:ext cx="5852500" cy="646331"/>
          </a:xfrm>
          <a:prstGeom prst="rect">
            <a:avLst/>
          </a:prstGeom>
          <a:noFill/>
        </p:spPr>
        <p:txBody>
          <a:bodyPr wrap="none" rtlCol="0">
            <a:spAutoFit/>
          </a:bodyPr>
          <a:lstStyle/>
          <a:p>
            <a:r>
              <a:rPr lang="en-US" sz="3600" dirty="0"/>
              <a:t>Coalescence phase of Charcot</a:t>
            </a:r>
          </a:p>
        </p:txBody>
      </p:sp>
      <p:sp>
        <p:nvSpPr>
          <p:cNvPr id="3" name="TextBox 2"/>
          <p:cNvSpPr txBox="1"/>
          <p:nvPr/>
        </p:nvSpPr>
        <p:spPr>
          <a:xfrm>
            <a:off x="4799405" y="5860370"/>
            <a:ext cx="3397084" cy="369332"/>
          </a:xfrm>
          <a:prstGeom prst="rect">
            <a:avLst/>
          </a:prstGeom>
          <a:noFill/>
        </p:spPr>
        <p:txBody>
          <a:bodyPr wrap="none" rtlCol="0">
            <a:spAutoFit/>
          </a:bodyPr>
          <a:lstStyle/>
          <a:p>
            <a:r>
              <a:rPr lang="en-US" dirty="0"/>
              <a:t>Non-healing ulcer due to pressure</a:t>
            </a:r>
          </a:p>
        </p:txBody>
      </p:sp>
      <p:cxnSp>
        <p:nvCxnSpPr>
          <p:cNvPr id="5" name="Straight Arrow Connector 4"/>
          <p:cNvCxnSpPr/>
          <p:nvPr/>
        </p:nvCxnSpPr>
        <p:spPr>
          <a:xfrm flipV="1">
            <a:off x="3578431" y="4298868"/>
            <a:ext cx="338778" cy="149629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2645614" y="2065"/>
            <a:ext cx="7704667" cy="1752599"/>
          </a:xfrm>
        </p:spPr>
        <p:txBody>
          <a:bodyPr/>
          <a:lstStyle/>
          <a:p>
            <a:r>
              <a:rPr lang="en-US" dirty="0"/>
              <a:t>Technique </a:t>
            </a:r>
          </a:p>
        </p:txBody>
      </p:sp>
      <p:pic>
        <p:nvPicPr>
          <p:cNvPr id="10" name="Picture 2" descr="MVC-123F"/>
          <p:cNvPicPr>
            <a:picLocks noGrp="1" noChangeAspect="1" noChangeArrowheads="1"/>
          </p:cNvPicPr>
          <p:nvPr>
            <p:ph sz="half" idx="1"/>
          </p:nvPr>
        </p:nvPicPr>
        <p:blipFill>
          <a:blip r:embed="rId2" cstate="email">
            <a:extLst>
              <a:ext uri="{28A0092B-C50C-407E-A947-70E740481C1C}">
                <a14:useLocalDpi xmlns:a14="http://schemas.microsoft.com/office/drawing/2010/main" val="0"/>
              </a:ext>
            </a:extLst>
          </a:blip>
          <a:stretch>
            <a:fillRect/>
          </a:stretch>
        </p:blipFill>
        <p:spPr bwMode="auto">
          <a:xfrm>
            <a:off x="2645614" y="2241998"/>
            <a:ext cx="3462249" cy="3368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MVC-124F"/>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6787285" y="2264222"/>
            <a:ext cx="3346450" cy="3346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424096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7147" y="1786640"/>
            <a:ext cx="3235181" cy="461665"/>
          </a:xfrm>
          <a:prstGeom prst="rect">
            <a:avLst/>
          </a:prstGeom>
          <a:noFill/>
        </p:spPr>
        <p:txBody>
          <a:bodyPr wrap="none" rtlCol="0">
            <a:spAutoFit/>
          </a:bodyPr>
          <a:lstStyle/>
          <a:p>
            <a:r>
              <a:rPr lang="en-US" sz="2400" dirty="0">
                <a:solidFill>
                  <a:schemeClr val="bg1"/>
                </a:solidFill>
              </a:rPr>
              <a:t>Abnormal </a:t>
            </a:r>
            <a:r>
              <a:rPr lang="en-US" sz="2400" dirty="0" err="1">
                <a:solidFill>
                  <a:schemeClr val="bg1"/>
                </a:solidFill>
              </a:rPr>
              <a:t>Meary’s</a:t>
            </a:r>
            <a:r>
              <a:rPr lang="en-US" sz="2400" dirty="0">
                <a:solidFill>
                  <a:schemeClr val="bg1"/>
                </a:solidFill>
              </a:rPr>
              <a:t> angle</a:t>
            </a:r>
          </a:p>
        </p:txBody>
      </p:sp>
      <p:cxnSp>
        <p:nvCxnSpPr>
          <p:cNvPr id="6" name="Straight Connector 5"/>
          <p:cNvCxnSpPr/>
          <p:nvPr/>
        </p:nvCxnSpPr>
        <p:spPr>
          <a:xfrm>
            <a:off x="4768357" y="2421784"/>
            <a:ext cx="2410691" cy="99752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Right Arrow 12"/>
          <p:cNvSpPr/>
          <p:nvPr/>
        </p:nvSpPr>
        <p:spPr>
          <a:xfrm rot="16200000">
            <a:off x="5550225" y="4742280"/>
            <a:ext cx="978408" cy="484632"/>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769326" y="5646856"/>
            <a:ext cx="2539478" cy="830997"/>
          </a:xfrm>
          <a:prstGeom prst="rect">
            <a:avLst/>
          </a:prstGeom>
          <a:noFill/>
        </p:spPr>
        <p:txBody>
          <a:bodyPr wrap="none" rtlCol="0">
            <a:spAutoFit/>
          </a:bodyPr>
          <a:lstStyle/>
          <a:p>
            <a:r>
              <a:rPr lang="en-US" sz="2400" dirty="0"/>
              <a:t>Cuboid dislocation</a:t>
            </a:r>
          </a:p>
          <a:p>
            <a:endParaRPr lang="en-US" sz="2400" dirty="0">
              <a:solidFill>
                <a:schemeClr val="bg1"/>
              </a:solidFill>
            </a:endParaRPr>
          </a:p>
        </p:txBody>
      </p:sp>
      <p:sp>
        <p:nvSpPr>
          <p:cNvPr id="3" name="Title 2"/>
          <p:cNvSpPr>
            <a:spLocks noGrp="1"/>
          </p:cNvSpPr>
          <p:nvPr>
            <p:ph type="title"/>
          </p:nvPr>
        </p:nvSpPr>
        <p:spPr/>
        <p:txBody>
          <a:bodyPr/>
          <a:lstStyle/>
          <a:p>
            <a:r>
              <a:rPr lang="en-US" dirty="0"/>
              <a:t>Technique </a:t>
            </a:r>
          </a:p>
        </p:txBody>
      </p:sp>
      <p:pic>
        <p:nvPicPr>
          <p:cNvPr id="10" name="Picture 2" descr="MVC-125F"/>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3928857" y="2010526"/>
            <a:ext cx="4705776" cy="3332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60929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MVC-139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50722" y="1418112"/>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76131" name="Rectangle 3"/>
          <p:cNvSpPr>
            <a:spLocks noGrp="1" noChangeArrowheads="1"/>
          </p:cNvSpPr>
          <p:nvPr>
            <p:ph type="title"/>
          </p:nvPr>
        </p:nvSpPr>
        <p:spPr>
          <a:xfrm>
            <a:off x="1682751" y="23750"/>
            <a:ext cx="8715375" cy="1143000"/>
          </a:xfrm>
        </p:spPr>
        <p:txBody>
          <a:bodyPr/>
          <a:lstStyle/>
          <a:p>
            <a:r>
              <a:rPr lang="en-US" dirty="0"/>
              <a:t>Technique: TAL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2740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01" y="1219200"/>
            <a:ext cx="11736198" cy="584775"/>
          </a:xfrm>
          <a:prstGeom prst="rect">
            <a:avLst/>
          </a:prstGeom>
          <a:noFill/>
        </p:spPr>
        <p:txBody>
          <a:bodyPr wrap="square" rtlCol="0">
            <a:spAutoFit/>
          </a:bodyPr>
          <a:lstStyle/>
          <a:p>
            <a:pPr algn="ctr"/>
            <a:r>
              <a:rPr lang="en-US" sz="3200" b="1" u="sng" dirty="0">
                <a:solidFill>
                  <a:srgbClr val="FF0000"/>
                </a:solidFill>
              </a:rPr>
              <a:t>Measure it in millimeters, mark it with chalk, cut it with an axe</a:t>
            </a:r>
          </a:p>
        </p:txBody>
      </p:sp>
      <p:sp>
        <p:nvSpPr>
          <p:cNvPr id="5" name="Title 4"/>
          <p:cNvSpPr>
            <a:spLocks noGrp="1"/>
          </p:cNvSpPr>
          <p:nvPr>
            <p:ph type="title"/>
          </p:nvPr>
        </p:nvSpPr>
        <p:spPr>
          <a:xfrm>
            <a:off x="1524000" y="0"/>
            <a:ext cx="8763000" cy="1219200"/>
          </a:xfrm>
        </p:spPr>
        <p:txBody>
          <a:bodyPr/>
          <a:lstStyle/>
          <a:p>
            <a:r>
              <a:rPr lang="en-US" dirty="0"/>
              <a:t>Technique: Midfoot Wedge </a:t>
            </a:r>
          </a:p>
        </p:txBody>
      </p:sp>
      <p:pic>
        <p:nvPicPr>
          <p:cNvPr id="10" name="Picture 2" descr="MVC-191F"/>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tretch>
            <a:fillRect/>
          </a:stretch>
        </p:blipFill>
        <p:spPr bwMode="auto">
          <a:xfrm>
            <a:off x="1875631" y="2166938"/>
            <a:ext cx="3381375" cy="3381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Grp="1" noChangeAspect="1" noChangeArrowheads="1"/>
          </p:cNvPicPr>
          <p:nvPr>
            <p:ph sz="half" idx="2"/>
          </p:nvPr>
        </p:nvPicPr>
        <p:blipFill>
          <a:blip r:embed="rId4" cstate="email">
            <a:extLst>
              <a:ext uri="{28A0092B-C50C-407E-A947-70E740481C1C}">
                <a14:useLocalDpi xmlns:a14="http://schemas.microsoft.com/office/drawing/2010/main" val="0"/>
              </a:ext>
            </a:extLst>
          </a:blip>
          <a:stretch>
            <a:fillRect/>
          </a:stretch>
        </p:blipFill>
        <p:spPr bwMode="auto">
          <a:xfrm>
            <a:off x="6753527" y="2667000"/>
            <a:ext cx="3174396"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41530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type="title"/>
          </p:nvPr>
        </p:nvSpPr>
        <p:spPr>
          <a:xfrm>
            <a:off x="1524000" y="609600"/>
            <a:ext cx="8766048" cy="1219200"/>
          </a:xfrm>
        </p:spPr>
        <p:txBody>
          <a:bodyPr>
            <a:normAutofit fontScale="90000"/>
          </a:bodyPr>
          <a:lstStyle/>
          <a:p>
            <a:br>
              <a:rPr lang="en-US" sz="4000" dirty="0"/>
            </a:br>
            <a:r>
              <a:rPr lang="en-US" sz="4000" dirty="0"/>
              <a:t>Technique: Beaming the Medial Column</a:t>
            </a:r>
            <a:br>
              <a:rPr lang="en-US" sz="4000" dirty="0"/>
            </a:br>
            <a:endParaRPr lang="en-US" sz="4000" dirty="0"/>
          </a:p>
        </p:txBody>
      </p:sp>
      <p:pic>
        <p:nvPicPr>
          <p:cNvPr id="5" name="Picture 2" descr="MVC-169F"/>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2894202" y="1828800"/>
            <a:ext cx="5775565" cy="4182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0756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3708" y="947807"/>
            <a:ext cx="7564581" cy="707886"/>
          </a:xfrm>
          <a:prstGeom prst="rect">
            <a:avLst/>
          </a:prstGeom>
          <a:noFill/>
        </p:spPr>
        <p:txBody>
          <a:bodyPr wrap="square" rtlCol="0">
            <a:spAutoFit/>
          </a:bodyPr>
          <a:lstStyle/>
          <a:p>
            <a:r>
              <a:rPr lang="en-US" sz="4000" dirty="0"/>
              <a:t>Beaming of the lateral column </a:t>
            </a:r>
          </a:p>
        </p:txBody>
      </p:sp>
      <p:sp>
        <p:nvSpPr>
          <p:cNvPr id="3" name="Title 2"/>
          <p:cNvSpPr>
            <a:spLocks noGrp="1"/>
          </p:cNvSpPr>
          <p:nvPr>
            <p:ph type="title"/>
          </p:nvPr>
        </p:nvSpPr>
        <p:spPr>
          <a:xfrm>
            <a:off x="1524000" y="0"/>
            <a:ext cx="8766048" cy="1219200"/>
          </a:xfrm>
        </p:spPr>
        <p:txBody>
          <a:bodyPr/>
          <a:lstStyle/>
          <a:p>
            <a:r>
              <a:rPr lang="en-US" dirty="0"/>
              <a:t>Technique </a:t>
            </a:r>
          </a:p>
        </p:txBody>
      </p:sp>
      <p:pic>
        <p:nvPicPr>
          <p:cNvPr id="6" name="Picture 2" descr="MVC-164F"/>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3749879" y="1791531"/>
            <a:ext cx="4820545" cy="42747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37013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8624" y="5252554"/>
            <a:ext cx="10041622" cy="523220"/>
          </a:xfrm>
          <a:prstGeom prst="rect">
            <a:avLst/>
          </a:prstGeom>
          <a:noFill/>
        </p:spPr>
        <p:txBody>
          <a:bodyPr wrap="square" rtlCol="0">
            <a:spAutoFit/>
          </a:bodyPr>
          <a:lstStyle/>
          <a:p>
            <a:pPr algn="ctr"/>
            <a:r>
              <a:rPr lang="en-US" sz="2800" dirty="0"/>
              <a:t>The lateral column beam has reduced the dislocation of the cuboid </a:t>
            </a:r>
          </a:p>
        </p:txBody>
      </p:sp>
      <p:sp>
        <p:nvSpPr>
          <p:cNvPr id="3" name="Title 2"/>
          <p:cNvSpPr>
            <a:spLocks noGrp="1"/>
          </p:cNvSpPr>
          <p:nvPr>
            <p:ph type="title"/>
          </p:nvPr>
        </p:nvSpPr>
        <p:spPr>
          <a:xfrm>
            <a:off x="1125130" y="1998686"/>
            <a:ext cx="8766048" cy="1219200"/>
          </a:xfrm>
        </p:spPr>
        <p:txBody>
          <a:bodyPr/>
          <a:lstStyle/>
          <a:p>
            <a:r>
              <a:rPr lang="en-US" dirty="0"/>
              <a:t>Technique </a:t>
            </a:r>
          </a:p>
        </p:txBody>
      </p:sp>
      <p:pic>
        <p:nvPicPr>
          <p:cNvPr id="6" name="Picture 2" descr="MVC-196F"/>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4773264" y="805344"/>
            <a:ext cx="5117914" cy="4246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82784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6983" y="5762892"/>
            <a:ext cx="6487886" cy="523220"/>
          </a:xfrm>
          <a:prstGeom prst="rect">
            <a:avLst/>
          </a:prstGeom>
          <a:noFill/>
        </p:spPr>
        <p:txBody>
          <a:bodyPr wrap="square" rtlCol="0">
            <a:spAutoFit/>
          </a:bodyPr>
          <a:lstStyle/>
          <a:p>
            <a:r>
              <a:rPr lang="en-US" sz="2800" dirty="0" err="1"/>
              <a:t>Meary’s</a:t>
            </a:r>
            <a:r>
              <a:rPr lang="en-US" sz="2800" dirty="0"/>
              <a:t> angle must be reduced to zero</a:t>
            </a:r>
          </a:p>
        </p:txBody>
      </p:sp>
      <p:sp>
        <p:nvSpPr>
          <p:cNvPr id="3" name="Title 2"/>
          <p:cNvSpPr>
            <a:spLocks noGrp="1"/>
          </p:cNvSpPr>
          <p:nvPr>
            <p:ph type="title"/>
          </p:nvPr>
        </p:nvSpPr>
        <p:spPr>
          <a:xfrm>
            <a:off x="1727111" y="427837"/>
            <a:ext cx="8766048" cy="1219200"/>
          </a:xfrm>
        </p:spPr>
        <p:txBody>
          <a:bodyPr/>
          <a:lstStyle/>
          <a:p>
            <a:r>
              <a:rPr lang="en-US" dirty="0"/>
              <a:t>Technique </a:t>
            </a:r>
          </a:p>
        </p:txBody>
      </p:sp>
      <p:pic>
        <p:nvPicPr>
          <p:cNvPr id="6" name="Picture 2" descr="MVC-197F"/>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3533104" y="1758494"/>
            <a:ext cx="4920890" cy="3892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67362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5737" y="5689636"/>
            <a:ext cx="5237331" cy="954107"/>
          </a:xfrm>
          <a:prstGeom prst="rect">
            <a:avLst/>
          </a:prstGeom>
          <a:noFill/>
        </p:spPr>
        <p:txBody>
          <a:bodyPr wrap="none" rtlCol="0">
            <a:spAutoFit/>
          </a:bodyPr>
          <a:lstStyle/>
          <a:p>
            <a:pPr algn="ctr"/>
            <a:r>
              <a:rPr lang="en-US" sz="2800" dirty="0"/>
              <a:t>Fluoroscopic guidance is essential </a:t>
            </a:r>
            <a:br>
              <a:rPr lang="en-US" sz="2800" dirty="0"/>
            </a:br>
            <a:r>
              <a:rPr lang="en-US" sz="2800" dirty="0"/>
              <a:t>(always take 2 views)</a:t>
            </a:r>
          </a:p>
        </p:txBody>
      </p:sp>
      <p:sp>
        <p:nvSpPr>
          <p:cNvPr id="3" name="Title 2"/>
          <p:cNvSpPr>
            <a:spLocks noGrp="1"/>
          </p:cNvSpPr>
          <p:nvPr>
            <p:ph type="title"/>
          </p:nvPr>
        </p:nvSpPr>
        <p:spPr>
          <a:xfrm>
            <a:off x="1771379" y="455897"/>
            <a:ext cx="8766048" cy="1108075"/>
          </a:xfrm>
        </p:spPr>
        <p:txBody>
          <a:bodyPr/>
          <a:lstStyle/>
          <a:p>
            <a:r>
              <a:rPr lang="en-US" dirty="0"/>
              <a:t>Technique</a:t>
            </a:r>
          </a:p>
        </p:txBody>
      </p:sp>
      <p:pic>
        <p:nvPicPr>
          <p:cNvPr id="6" name="Picture 2" descr="MVC-198F"/>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3363986" y="1534437"/>
            <a:ext cx="4891174" cy="4184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5397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2346" y="5819969"/>
            <a:ext cx="3969356" cy="646331"/>
          </a:xfrm>
          <a:prstGeom prst="rect">
            <a:avLst/>
          </a:prstGeom>
          <a:noFill/>
        </p:spPr>
        <p:txBody>
          <a:bodyPr wrap="none" rtlCol="0">
            <a:spAutoFit/>
          </a:bodyPr>
          <a:lstStyle/>
          <a:p>
            <a:r>
              <a:rPr lang="en-US" sz="3600" dirty="0"/>
              <a:t>Anatomic reduction</a:t>
            </a:r>
          </a:p>
        </p:txBody>
      </p:sp>
      <p:sp>
        <p:nvSpPr>
          <p:cNvPr id="3" name="Title 2"/>
          <p:cNvSpPr>
            <a:spLocks noGrp="1"/>
          </p:cNvSpPr>
          <p:nvPr>
            <p:ph type="title"/>
          </p:nvPr>
        </p:nvSpPr>
        <p:spPr>
          <a:xfrm>
            <a:off x="1524000" y="0"/>
            <a:ext cx="8766048" cy="1219200"/>
          </a:xfrm>
        </p:spPr>
        <p:txBody>
          <a:bodyPr/>
          <a:lstStyle/>
          <a:p>
            <a:r>
              <a:rPr lang="en-US" dirty="0"/>
              <a:t>Technique </a:t>
            </a:r>
          </a:p>
        </p:txBody>
      </p:sp>
      <p:pic>
        <p:nvPicPr>
          <p:cNvPr id="6" name="Picture 2" descr="MVC-210F"/>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3103927" y="1559417"/>
            <a:ext cx="5137118" cy="42605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62053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RANKL/OPG </a:t>
            </a:r>
          </a:p>
        </p:txBody>
      </p:sp>
      <p:pic>
        <p:nvPicPr>
          <p:cNvPr id="4" name="Content Placeholder 3" descr="RANKLOPG.jpg"/>
          <p:cNvPicPr>
            <a:picLocks noGrp="1" noChangeAspect="1"/>
          </p:cNvPicPr>
          <p:nvPr>
            <p:ph sz="half" idx="1"/>
          </p:nvPr>
        </p:nvPicPr>
        <p:blipFill>
          <a:blip r:embed="rId2" cstate="print"/>
          <a:stretch>
            <a:fillRect/>
          </a:stretch>
        </p:blipFill>
        <p:spPr>
          <a:xfrm>
            <a:off x="3064983" y="1846264"/>
            <a:ext cx="2266323" cy="4022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p:cNvSpPr>
            <a:spLocks noGrp="1"/>
          </p:cNvSpPr>
          <p:nvPr>
            <p:ph sz="half" idx="2"/>
          </p:nvPr>
        </p:nvSpPr>
        <p:spPr/>
        <p:txBody>
          <a:bodyPr>
            <a:normAutofit fontScale="85000" lnSpcReduction="20000"/>
          </a:bodyPr>
          <a:lstStyle/>
          <a:p>
            <a:pPr>
              <a:buFont typeface="Arial" pitchFamily="34" charset="0"/>
              <a:buChar char="•"/>
            </a:pPr>
            <a:r>
              <a:rPr lang="en-US" sz="3200" b="1" dirty="0"/>
              <a:t>OPG</a:t>
            </a:r>
            <a:r>
              <a:rPr lang="en-US" sz="3200" dirty="0"/>
              <a:t>: decoy molecule binds up the RANKL and keeps it from activating the osteoclast </a:t>
            </a:r>
          </a:p>
          <a:p>
            <a:pPr marL="0" indent="0">
              <a:buNone/>
            </a:pPr>
            <a:endParaRPr lang="en-US" sz="3200" dirty="0"/>
          </a:p>
          <a:p>
            <a:pPr>
              <a:buFont typeface="Arial" pitchFamily="34" charset="0"/>
              <a:buChar char="•"/>
            </a:pPr>
            <a:r>
              <a:rPr lang="en-US" sz="3200" b="1" dirty="0"/>
              <a:t>RANKL (receptor activator for N-F-Kappa- B Ligand): </a:t>
            </a:r>
            <a:r>
              <a:rPr lang="en-US" sz="3200" dirty="0"/>
              <a:t>this is the binding molecule that tells the osteoclast to differentiate </a:t>
            </a:r>
          </a:p>
          <a:p>
            <a:pPr>
              <a:buFont typeface="Arial" pitchFamily="34" charset="0"/>
              <a:buChar char="•"/>
            </a:pPr>
            <a:endParaRPr lang="en-US" sz="3200" dirty="0"/>
          </a:p>
          <a:p>
            <a:pPr>
              <a:buFont typeface="Arial" pitchFamily="34" charset="0"/>
              <a:buChar char="•"/>
            </a:pPr>
            <a:r>
              <a:rPr lang="en-US" sz="3200" b="1" dirty="0"/>
              <a:t>RANK: </a:t>
            </a:r>
            <a:r>
              <a:rPr lang="en-US" sz="3200" dirty="0"/>
              <a:t>The receptor that is positioned on the </a:t>
            </a:r>
            <a:r>
              <a:rPr lang="en-US" sz="3200" dirty="0" err="1"/>
              <a:t>Preosteoclast</a:t>
            </a:r>
            <a:r>
              <a:rPr lang="en-US" sz="3200" dirty="0"/>
              <a:t> </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37817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type="title"/>
          </p:nvPr>
        </p:nvSpPr>
        <p:spPr>
          <a:xfrm>
            <a:off x="1698626" y="0"/>
            <a:ext cx="8591423" cy="1219200"/>
          </a:xfrm>
        </p:spPr>
        <p:txBody>
          <a:bodyPr>
            <a:normAutofit/>
          </a:bodyPr>
          <a:lstStyle/>
          <a:p>
            <a:r>
              <a:rPr lang="en-US" dirty="0"/>
              <a:t>Technique </a:t>
            </a:r>
          </a:p>
        </p:txBody>
      </p:sp>
      <p:pic>
        <p:nvPicPr>
          <p:cNvPr id="5" name="Picture 2" descr="MVC-204F"/>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tretch>
            <a:fillRect/>
          </a:stretch>
        </p:blipFill>
        <p:spPr bwMode="auto">
          <a:xfrm>
            <a:off x="3304445" y="1707574"/>
            <a:ext cx="5379784" cy="4433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461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6679" y="1755270"/>
            <a:ext cx="9918799" cy="4544862"/>
          </a:xfrm>
        </p:spPr>
        <p:txBody>
          <a:bodyPr>
            <a:normAutofit fontScale="62500" lnSpcReduction="20000"/>
          </a:bodyPr>
          <a:lstStyle/>
          <a:p>
            <a:pPr marL="274320" indent="-274320">
              <a:buFont typeface="Wingdings 2"/>
              <a:buChar char=""/>
              <a:defRPr/>
            </a:pPr>
            <a:r>
              <a:rPr lang="en-US" sz="3600" dirty="0"/>
              <a:t>We Retrospectively reviewed the radiographic correction of deformity of 71 Charcot foot surgical reconstructions  between January 1994 to January 2008.</a:t>
            </a:r>
          </a:p>
          <a:p>
            <a:pPr marL="274320" indent="-274320">
              <a:buFont typeface="Wingdings 2"/>
              <a:buChar char=""/>
              <a:defRPr/>
            </a:pPr>
            <a:endParaRPr lang="en-US" sz="3600" dirty="0"/>
          </a:p>
          <a:p>
            <a:pPr marL="274320" indent="-274320">
              <a:buFont typeface="Wingdings 2"/>
              <a:buChar char=""/>
              <a:defRPr/>
            </a:pPr>
            <a:r>
              <a:rPr lang="en-US" sz="3600" dirty="0"/>
              <a:t>Deformities consisted of either</a:t>
            </a:r>
          </a:p>
          <a:p>
            <a:pPr marL="640080" lvl="1" indent="-274320">
              <a:buClr>
                <a:schemeClr val="accent2">
                  <a:shade val="75000"/>
                </a:schemeClr>
              </a:buClr>
              <a:buFont typeface="Wingdings" pitchFamily="2" charset="2"/>
              <a:buChar char="Ø"/>
              <a:defRPr/>
            </a:pPr>
            <a:r>
              <a:rPr lang="en-US" sz="3100" dirty="0">
                <a:solidFill>
                  <a:schemeClr val="tx1">
                    <a:tint val="85000"/>
                  </a:schemeClr>
                </a:solidFill>
              </a:rPr>
              <a:t>Hindfoot </a:t>
            </a:r>
          </a:p>
          <a:p>
            <a:pPr marL="640080" lvl="1" indent="-274320">
              <a:buClr>
                <a:schemeClr val="accent2">
                  <a:shade val="75000"/>
                </a:schemeClr>
              </a:buClr>
              <a:buFont typeface="Wingdings" pitchFamily="2" charset="2"/>
              <a:buChar char="Ø"/>
              <a:defRPr/>
            </a:pPr>
            <a:r>
              <a:rPr lang="en-US" sz="3100" dirty="0">
                <a:solidFill>
                  <a:schemeClr val="tx1">
                    <a:tint val="85000"/>
                  </a:schemeClr>
                </a:solidFill>
              </a:rPr>
              <a:t>Lisfranc’s</a:t>
            </a:r>
          </a:p>
          <a:p>
            <a:pPr marL="640080" lvl="1" indent="-274320">
              <a:buClr>
                <a:schemeClr val="accent2">
                  <a:shade val="75000"/>
                </a:schemeClr>
              </a:buClr>
              <a:buFont typeface="Wingdings" pitchFamily="2" charset="2"/>
              <a:buChar char="Ø"/>
              <a:defRPr/>
            </a:pPr>
            <a:r>
              <a:rPr lang="en-US" sz="3100" dirty="0">
                <a:solidFill>
                  <a:schemeClr val="tx1">
                    <a:tint val="85000"/>
                  </a:schemeClr>
                </a:solidFill>
              </a:rPr>
              <a:t>Combination (combo) hindfoot/lisfranc’s deformities.</a:t>
            </a:r>
          </a:p>
          <a:p>
            <a:pPr marL="274320" indent="-274320">
              <a:buFont typeface="Wingdings 2"/>
              <a:buChar char=""/>
              <a:defRPr/>
            </a:pPr>
            <a:endParaRPr lang="en-US" sz="3600" dirty="0"/>
          </a:p>
          <a:p>
            <a:pPr marL="274320" indent="-274320">
              <a:buFont typeface="Wingdings 2"/>
              <a:buChar char=""/>
              <a:defRPr/>
            </a:pPr>
            <a:r>
              <a:rPr lang="en-US" sz="3600" dirty="0"/>
              <a:t>We compared pre and post-operative weightbearing lateral and AP radiographs to measure the radiographic correction of deformity.</a:t>
            </a:r>
          </a:p>
          <a:p>
            <a:pPr marL="274320" indent="-274320">
              <a:buFont typeface="Wingdings 2"/>
              <a:buChar char=""/>
              <a:defRPr/>
            </a:pPr>
            <a:endParaRPr lang="en-US" sz="3600" dirty="0"/>
          </a:p>
          <a:p>
            <a:pPr marL="274320" indent="-274320">
              <a:buFont typeface="Wingdings 2"/>
              <a:buChar char=""/>
              <a:defRPr/>
            </a:pPr>
            <a:r>
              <a:rPr lang="en-US" sz="3600" dirty="0"/>
              <a:t>All post-operative measures were taken no less than 3 months after frame removal.</a:t>
            </a:r>
          </a:p>
          <a:p>
            <a:pPr marL="274320" indent="-274320">
              <a:buFont typeface="Wingdings 2"/>
              <a:buChar char=""/>
              <a:defRPr/>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
        <p:nvSpPr>
          <p:cNvPr id="2" name="TextBox 1"/>
          <p:cNvSpPr txBox="1"/>
          <p:nvPr/>
        </p:nvSpPr>
        <p:spPr>
          <a:xfrm>
            <a:off x="304800" y="401053"/>
            <a:ext cx="11598442" cy="1354217"/>
          </a:xfrm>
          <a:prstGeom prst="rect">
            <a:avLst/>
          </a:prstGeom>
          <a:noFill/>
        </p:spPr>
        <p:txBody>
          <a:bodyPr wrap="square" rtlCol="0">
            <a:spAutoFit/>
          </a:bodyPr>
          <a:lstStyle/>
          <a:p>
            <a:r>
              <a:rPr lang="en-US" sz="3200" dirty="0"/>
              <a:t>Beaming the Columns for Charcot Diabetic Foot Reconstruction: A Retrospective Analysis</a:t>
            </a:r>
            <a:br>
              <a:rPr lang="en-US" dirty="0"/>
            </a:br>
            <a:endParaRPr lang="en-US" dirty="0"/>
          </a:p>
        </p:txBody>
      </p:sp>
    </p:spTree>
    <p:extLst>
      <p:ext uri="{BB962C8B-B14F-4D97-AF65-F5344CB8AC3E}">
        <p14:creationId xmlns:p14="http://schemas.microsoft.com/office/powerpoint/2010/main" val="2612368892"/>
      </p:ext>
    </p:extLst>
  </p:cSld>
  <p:clrMapOvr>
    <a:masterClrMapping/>
  </p:clrMapOvr>
  <p:transition advTm="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492126"/>
            <a:ext cx="9144000" cy="1108075"/>
          </a:xfrm>
        </p:spPr>
        <p:txBody>
          <a:bodyPr>
            <a:normAutofit fontScale="90000"/>
          </a:bodyPr>
          <a:lstStyle/>
          <a:p>
            <a:pPr>
              <a:lnSpc>
                <a:spcPct val="60000"/>
              </a:lnSpc>
            </a:pPr>
            <a:r>
              <a:rPr lang="en-US" sz="3600" dirty="0"/>
              <a:t>Beaming the Columns for Charcot Diabetic Foot Reconstruction: A Retrospective Analysis</a:t>
            </a:r>
            <a:br>
              <a:rPr lang="en-US" sz="3600" dirty="0"/>
            </a:br>
            <a:br>
              <a:rPr lang="en-US" sz="3600" dirty="0"/>
            </a:br>
            <a:r>
              <a:rPr lang="en-US" sz="2200" dirty="0"/>
              <a:t>Grant et al JFAS, 2011 </a:t>
            </a:r>
            <a:endParaRPr lang="en-US" sz="3100" dirty="0"/>
          </a:p>
        </p:txBody>
      </p:sp>
      <p:sp>
        <p:nvSpPr>
          <p:cNvPr id="6" name="Content Placeholder 5"/>
          <p:cNvSpPr>
            <a:spLocks noGrp="1"/>
          </p:cNvSpPr>
          <p:nvPr>
            <p:ph sz="half" idx="1"/>
          </p:nvPr>
        </p:nvSpPr>
        <p:spPr>
          <a:xfrm>
            <a:off x="2506133" y="1712890"/>
            <a:ext cx="3739896" cy="4322784"/>
          </a:xfrm>
        </p:spPr>
        <p:txBody>
          <a:bodyPr>
            <a:noAutofit/>
          </a:bodyPr>
          <a:lstStyle/>
          <a:p>
            <a:pPr marL="0" indent="0">
              <a:buNone/>
            </a:pPr>
            <a:r>
              <a:rPr lang="en-US" sz="1400" u="sng" dirty="0"/>
              <a:t>Aim:</a:t>
            </a:r>
          </a:p>
          <a:p>
            <a:r>
              <a:rPr lang="en-US" sz="1400" dirty="0"/>
              <a:t>Better understand clinical outcomes associated with beaming </a:t>
            </a:r>
          </a:p>
          <a:p>
            <a:pPr marL="0" indent="0">
              <a:buNone/>
            </a:pPr>
            <a:r>
              <a:rPr lang="en-US" sz="1400" u="sng" dirty="0"/>
              <a:t>Materials and Methods:</a:t>
            </a:r>
          </a:p>
          <a:p>
            <a:r>
              <a:rPr lang="en-US" sz="1400" dirty="0"/>
              <a:t>Radiographic pre and post-operative comparison </a:t>
            </a:r>
          </a:p>
          <a:p>
            <a:pPr lvl="1"/>
            <a:r>
              <a:rPr lang="en-US" sz="1200" dirty="0" err="1"/>
              <a:t>Meary’s</a:t>
            </a:r>
            <a:r>
              <a:rPr lang="en-US" sz="1200" dirty="0"/>
              <a:t> </a:t>
            </a:r>
          </a:p>
          <a:p>
            <a:pPr lvl="1"/>
            <a:r>
              <a:rPr lang="en-US" sz="1200" dirty="0"/>
              <a:t>Calcaneal Inclination</a:t>
            </a:r>
          </a:p>
          <a:p>
            <a:pPr lvl="1"/>
            <a:r>
              <a:rPr lang="en-US" sz="1200" dirty="0"/>
              <a:t>TMT angle </a:t>
            </a:r>
          </a:p>
          <a:p>
            <a:r>
              <a:rPr lang="en-US" sz="1400" dirty="0"/>
              <a:t>Complications </a:t>
            </a:r>
          </a:p>
          <a:p>
            <a:pPr lvl="1"/>
            <a:r>
              <a:rPr lang="en-US" sz="1200" dirty="0"/>
              <a:t>Pin tract infection</a:t>
            </a:r>
          </a:p>
          <a:p>
            <a:pPr lvl="1"/>
            <a:r>
              <a:rPr lang="en-US" sz="1200" dirty="0"/>
              <a:t>Broken pin </a:t>
            </a:r>
          </a:p>
          <a:p>
            <a:pPr lvl="1"/>
            <a:r>
              <a:rPr lang="en-US" sz="1200" dirty="0"/>
              <a:t>OM </a:t>
            </a:r>
          </a:p>
          <a:p>
            <a:pPr lvl="1"/>
            <a:r>
              <a:rPr lang="en-US" sz="1200" dirty="0"/>
              <a:t>Transfer lesions</a:t>
            </a:r>
          </a:p>
          <a:p>
            <a:pPr lvl="1"/>
            <a:r>
              <a:rPr lang="en-US" sz="1200" dirty="0"/>
              <a:t>Ulceration </a:t>
            </a:r>
          </a:p>
          <a:p>
            <a:pPr lvl="1"/>
            <a:r>
              <a:rPr lang="en-US" sz="1200" dirty="0"/>
              <a:t>Failure </a:t>
            </a:r>
          </a:p>
        </p:txBody>
      </p:sp>
      <p:sp>
        <p:nvSpPr>
          <p:cNvPr id="7" name="Content Placeholder 6"/>
          <p:cNvSpPr>
            <a:spLocks noGrp="1"/>
          </p:cNvSpPr>
          <p:nvPr>
            <p:ph sz="half" idx="2"/>
          </p:nvPr>
        </p:nvSpPr>
        <p:spPr>
          <a:xfrm>
            <a:off x="6470904" y="1841679"/>
            <a:ext cx="3739896" cy="4300934"/>
          </a:xfrm>
        </p:spPr>
        <p:txBody>
          <a:bodyPr>
            <a:normAutofit fontScale="62500" lnSpcReduction="20000"/>
          </a:bodyPr>
          <a:lstStyle/>
          <a:p>
            <a:pPr marL="0" indent="0">
              <a:buNone/>
            </a:pPr>
            <a:r>
              <a:rPr lang="en-US" u="sng" dirty="0"/>
              <a:t>Results:</a:t>
            </a:r>
          </a:p>
          <a:p>
            <a:pPr marL="0" indent="0">
              <a:buNone/>
            </a:pPr>
            <a:r>
              <a:rPr lang="en-US" dirty="0"/>
              <a:t>N= 70</a:t>
            </a:r>
          </a:p>
          <a:p>
            <a:pPr marL="0" indent="0">
              <a:buNone/>
            </a:pPr>
            <a:r>
              <a:rPr lang="en-US" dirty="0" err="1"/>
              <a:t>Mearys</a:t>
            </a:r>
            <a:r>
              <a:rPr lang="en-US" dirty="0"/>
              <a:t> p &lt;.001</a:t>
            </a:r>
          </a:p>
          <a:p>
            <a:pPr marL="0" indent="0">
              <a:buNone/>
            </a:pPr>
            <a:r>
              <a:rPr lang="en-US" dirty="0"/>
              <a:t>CC p = 0.54</a:t>
            </a:r>
          </a:p>
          <a:p>
            <a:pPr marL="0" indent="0">
              <a:buNone/>
            </a:pPr>
            <a:r>
              <a:rPr lang="en-US" dirty="0"/>
              <a:t>TMT p&lt;.001</a:t>
            </a:r>
          </a:p>
          <a:p>
            <a:pPr marL="0" indent="0">
              <a:buNone/>
            </a:pPr>
            <a:r>
              <a:rPr lang="en-US" dirty="0"/>
              <a:t>TN p = .002</a:t>
            </a:r>
          </a:p>
          <a:p>
            <a:pPr marL="0" indent="0">
              <a:buNone/>
            </a:pPr>
            <a:r>
              <a:rPr lang="en-US" dirty="0"/>
              <a:t>Complications:</a:t>
            </a:r>
          </a:p>
          <a:p>
            <a:pPr marL="0" indent="0">
              <a:buNone/>
            </a:pPr>
            <a:r>
              <a:rPr lang="en-US" dirty="0"/>
              <a:t>- Largest complication wound dehiscence</a:t>
            </a:r>
          </a:p>
          <a:p>
            <a:pPr marL="0" indent="0">
              <a:buNone/>
            </a:pPr>
            <a:endParaRPr lang="en-US" dirty="0"/>
          </a:p>
          <a:p>
            <a:pPr marL="0" indent="0">
              <a:buNone/>
            </a:pPr>
            <a:r>
              <a:rPr lang="en-US" u="sng" dirty="0"/>
              <a:t>Conclusions:</a:t>
            </a:r>
          </a:p>
          <a:p>
            <a:r>
              <a:rPr lang="en-US" dirty="0"/>
              <a:t>Significant improvement in radiographic alignment </a:t>
            </a:r>
          </a:p>
          <a:p>
            <a:r>
              <a:rPr lang="en-US" dirty="0"/>
              <a:t>Maintenance of correction </a:t>
            </a:r>
          </a:p>
          <a:p>
            <a:r>
              <a:rPr lang="en-US" dirty="0"/>
              <a:t>Complications related to medial incision </a:t>
            </a:r>
            <a:r>
              <a:rPr lang="en-US" dirty="0" err="1"/>
              <a:t>dehisence</a:t>
            </a:r>
            <a:endParaRPr lang="en-US" dirty="0"/>
          </a:p>
          <a:p>
            <a:pPr marL="0" indent="0">
              <a:buNone/>
            </a:pPr>
            <a:endParaRPr lang="en-US" u="sng"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370414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671" t="4700" b="31865"/>
          <a:stretch>
            <a:fillRect/>
          </a:stretch>
        </p:blipFill>
        <p:spPr>
          <a:xfrm>
            <a:off x="1828800" y="1905000"/>
            <a:ext cx="5761038" cy="3048000"/>
          </a:xfrm>
        </p:spPr>
      </p:pic>
      <p:pic>
        <p:nvPicPr>
          <p:cNvPr id="15363" name="Picture 5"/>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l="15802" r="18008"/>
          <a:stretch>
            <a:fillRect/>
          </a:stretch>
        </p:blipFill>
        <p:spPr>
          <a:xfrm>
            <a:off x="7620001" y="762000"/>
            <a:ext cx="2835275" cy="5386388"/>
          </a:xfrm>
        </p:spPr>
      </p:pic>
      <p:cxnSp>
        <p:nvCxnSpPr>
          <p:cNvPr id="14" name="Straight Connector 13"/>
          <p:cNvCxnSpPr/>
          <p:nvPr/>
        </p:nvCxnSpPr>
        <p:spPr>
          <a:xfrm>
            <a:off x="3048000" y="2971800"/>
            <a:ext cx="3429000" cy="1447800"/>
          </a:xfrm>
          <a:prstGeom prst="line">
            <a:avLst/>
          </a:prstGeom>
          <a:ln w="254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438400" y="4038600"/>
            <a:ext cx="1524000" cy="609600"/>
          </a:xfrm>
          <a:prstGeom prst="line">
            <a:avLst/>
          </a:prstGeom>
          <a:ln w="38100" cap="rnd">
            <a:solidFill>
              <a:schemeClr val="bg2">
                <a:lumMod val="50000"/>
              </a:schemeClr>
            </a:solidFill>
            <a:beve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3048000" y="2971800"/>
            <a:ext cx="1600200" cy="1219200"/>
          </a:xfrm>
          <a:prstGeom prst="line">
            <a:avLst/>
          </a:prstGeom>
          <a:ln w="2540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438400" y="4495800"/>
            <a:ext cx="3581400" cy="152400"/>
          </a:xfrm>
          <a:prstGeom prst="line">
            <a:avLst/>
          </a:prstGeom>
          <a:ln w="38100" cap="rnd">
            <a:solidFill>
              <a:schemeClr val="bg2">
                <a:lumMod val="75000"/>
              </a:schemeClr>
            </a:solidFill>
            <a:bevel/>
          </a:ln>
        </p:spPr>
        <p:style>
          <a:lnRef idx="3">
            <a:schemeClr val="accent2"/>
          </a:lnRef>
          <a:fillRef idx="0">
            <a:schemeClr val="accent2"/>
          </a:fillRef>
          <a:effectRef idx="2">
            <a:schemeClr val="accent2"/>
          </a:effectRef>
          <a:fontRef idx="minor">
            <a:schemeClr val="tx1"/>
          </a:fontRef>
        </p:style>
      </p:cxnSp>
      <p:cxnSp>
        <p:nvCxnSpPr>
          <p:cNvPr id="60" name="Straight Connector 59"/>
          <p:cNvCxnSpPr/>
          <p:nvPr/>
        </p:nvCxnSpPr>
        <p:spPr>
          <a:xfrm rot="5400000">
            <a:off x="7543800" y="3429000"/>
            <a:ext cx="1828800" cy="304800"/>
          </a:xfrm>
          <a:prstGeom prst="line">
            <a:avLst/>
          </a:prstGeom>
          <a:ln w="2540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6934200" y="3581400"/>
            <a:ext cx="2514600" cy="381000"/>
          </a:xfrm>
          <a:prstGeom prst="line">
            <a:avLst/>
          </a:prstGeom>
          <a:ln w="25400" cap="rnd">
            <a:solidFill>
              <a:srgbClr val="FF0000"/>
            </a:solidFill>
            <a:beve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8420100" y="2857500"/>
            <a:ext cx="2209800" cy="30480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534400" y="4038600"/>
            <a:ext cx="762000" cy="228600"/>
          </a:xfrm>
          <a:prstGeom prst="line">
            <a:avLst/>
          </a:prstGeom>
          <a:ln w="19050" cap="rnd">
            <a:solidFill>
              <a:srgbClr val="0B6931"/>
            </a:solidFill>
            <a:beve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flipH="1" flipV="1">
            <a:off x="8724900" y="2705100"/>
            <a:ext cx="1600200" cy="1066800"/>
          </a:xfrm>
          <a:prstGeom prst="line">
            <a:avLst/>
          </a:prstGeom>
          <a:ln w="19050"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534400" y="4038600"/>
            <a:ext cx="685800" cy="304800"/>
          </a:xfrm>
          <a:prstGeom prst="line">
            <a:avLst/>
          </a:prstGeom>
          <a:ln w="19050" cap="rnd">
            <a:solidFill>
              <a:srgbClr val="0B6931"/>
            </a:solidFill>
            <a:bevel/>
          </a:ln>
        </p:spPr>
        <p:style>
          <a:lnRef idx="1">
            <a:schemeClr val="accent1"/>
          </a:lnRef>
          <a:fillRef idx="0">
            <a:schemeClr val="accent1"/>
          </a:fillRef>
          <a:effectRef idx="0">
            <a:schemeClr val="accent1"/>
          </a:effectRef>
          <a:fontRef idx="minor">
            <a:schemeClr val="tx1"/>
          </a:fontRef>
        </p:style>
      </p:cxnSp>
      <p:sp>
        <p:nvSpPr>
          <p:cNvPr id="15374" name="TextBox 14"/>
          <p:cNvSpPr txBox="1">
            <a:spLocks noChangeArrowheads="1"/>
          </p:cNvSpPr>
          <p:nvPr/>
        </p:nvSpPr>
        <p:spPr bwMode="auto">
          <a:xfrm>
            <a:off x="3581400" y="4191000"/>
            <a:ext cx="41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Constantia" panose="02030602050306030303" pitchFamily="18" charset="0"/>
              </a:rPr>
              <a:t>CI</a:t>
            </a:r>
          </a:p>
        </p:txBody>
      </p:sp>
      <p:sp>
        <p:nvSpPr>
          <p:cNvPr id="15375" name="TextBox 22"/>
          <p:cNvSpPr txBox="1">
            <a:spLocks noChangeArrowheads="1"/>
          </p:cNvSpPr>
          <p:nvPr/>
        </p:nvSpPr>
        <p:spPr bwMode="auto">
          <a:xfrm>
            <a:off x="4495800" y="3733800"/>
            <a:ext cx="39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Constantia" panose="02030602050306030303" pitchFamily="18" charset="0"/>
              </a:rPr>
              <a:t>M</a:t>
            </a:r>
          </a:p>
        </p:txBody>
      </p:sp>
      <p:sp>
        <p:nvSpPr>
          <p:cNvPr id="15376" name="TextBox 23"/>
          <p:cNvSpPr txBox="1">
            <a:spLocks noChangeArrowheads="1"/>
          </p:cNvSpPr>
          <p:nvPr/>
        </p:nvSpPr>
        <p:spPr bwMode="auto">
          <a:xfrm>
            <a:off x="8077200" y="2819400"/>
            <a:ext cx="477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Constantia" panose="02030602050306030303" pitchFamily="18" charset="0"/>
              </a:rPr>
              <a:t>CC</a:t>
            </a:r>
          </a:p>
        </p:txBody>
      </p:sp>
      <p:sp>
        <p:nvSpPr>
          <p:cNvPr id="15377" name="TextBox 51"/>
          <p:cNvSpPr txBox="1">
            <a:spLocks noChangeArrowheads="1"/>
          </p:cNvSpPr>
          <p:nvPr/>
        </p:nvSpPr>
        <p:spPr bwMode="auto">
          <a:xfrm>
            <a:off x="9753600" y="2362200"/>
            <a:ext cx="914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latin typeface="Constantia" panose="02030602050306030303" pitchFamily="18" charset="0"/>
            </a:endParaRPr>
          </a:p>
          <a:p>
            <a:pPr eaLnBrk="1" hangingPunct="1"/>
            <a:endParaRPr lang="en-US" altLang="en-US">
              <a:solidFill>
                <a:schemeClr val="bg1"/>
              </a:solidFill>
              <a:latin typeface="Constantia" panose="02030602050306030303" pitchFamily="18" charset="0"/>
            </a:endParaRPr>
          </a:p>
        </p:txBody>
      </p:sp>
      <p:sp>
        <p:nvSpPr>
          <p:cNvPr id="15378" name="TextBox 52"/>
          <p:cNvSpPr txBox="1">
            <a:spLocks noChangeArrowheads="1"/>
          </p:cNvSpPr>
          <p:nvPr/>
        </p:nvSpPr>
        <p:spPr bwMode="auto">
          <a:xfrm>
            <a:off x="9601200" y="2057400"/>
            <a:ext cx="67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Constantia" panose="02030602050306030303" pitchFamily="18" charset="0"/>
              </a:rPr>
              <a:t>TMT</a:t>
            </a:r>
          </a:p>
        </p:txBody>
      </p:sp>
      <p:sp>
        <p:nvSpPr>
          <p:cNvPr id="15379" name="TextBox 53"/>
          <p:cNvSpPr txBox="1">
            <a:spLocks noChangeArrowheads="1"/>
          </p:cNvSpPr>
          <p:nvPr/>
        </p:nvSpPr>
        <p:spPr bwMode="auto">
          <a:xfrm>
            <a:off x="8991601" y="4343400"/>
            <a:ext cx="49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Constantia" panose="02030602050306030303" pitchFamily="18" charset="0"/>
              </a:rPr>
              <a:t>TN</a:t>
            </a:r>
          </a:p>
        </p:txBody>
      </p:sp>
      <p:sp>
        <p:nvSpPr>
          <p:cNvPr id="15380" name="TextBox 24"/>
          <p:cNvSpPr txBox="1">
            <a:spLocks noChangeArrowheads="1"/>
          </p:cNvSpPr>
          <p:nvPr/>
        </p:nvSpPr>
        <p:spPr bwMode="auto">
          <a:xfrm>
            <a:off x="3657600" y="95250"/>
            <a:ext cx="495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latin typeface="Constantia" panose="02030602050306030303" pitchFamily="18" charset="0"/>
              </a:rPr>
              <a:t>Measured Radiographic  Angles</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359507528"/>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Owner\My Documents\My.sx. Pictures\gati,carol\surgery.pic6 269.jpg"/>
          <p:cNvPicPr>
            <a:picLocks noChangeAspect="1" noChangeArrowheads="1"/>
          </p:cNvPicPr>
          <p:nvPr/>
        </p:nvPicPr>
        <p:blipFill>
          <a:blip r:embed="rId2" cstate="email">
            <a:extLst>
              <a:ext uri="{28A0092B-C50C-407E-A947-70E740481C1C}">
                <a14:useLocalDpi xmlns:a14="http://schemas.microsoft.com/office/drawing/2010/main" val="0"/>
              </a:ext>
            </a:extLst>
          </a:blip>
          <a:srcRect l="28764" t="4260" r="9447" b="9091"/>
          <a:stretch>
            <a:fillRect/>
          </a:stretch>
        </p:blipFill>
        <p:spPr bwMode="auto">
          <a:xfrm>
            <a:off x="3581401" y="762001"/>
            <a:ext cx="5394325"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p:cNvSpPr txBox="1">
            <a:spLocks noChangeArrowheads="1"/>
          </p:cNvSpPr>
          <p:nvPr/>
        </p:nvSpPr>
        <p:spPr bwMode="auto">
          <a:xfrm>
            <a:off x="1981201" y="115888"/>
            <a:ext cx="8118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latin typeface="Constantia" panose="02030602050306030303" pitchFamily="18" charset="0"/>
              </a:rPr>
              <a:t>Lisfranc's wedge osteotomy with k-wire</a:t>
            </a:r>
          </a:p>
        </p:txBody>
      </p:sp>
      <p:sp>
        <p:nvSpPr>
          <p:cNvPr id="2" name="TextBox 1"/>
          <p:cNvSpPr txBox="1"/>
          <p:nvPr/>
        </p:nvSpPr>
        <p:spPr>
          <a:xfrm>
            <a:off x="1905000" y="2971800"/>
            <a:ext cx="1447800" cy="923330"/>
          </a:xfrm>
          <a:prstGeom prst="rect">
            <a:avLst/>
          </a:prstGeom>
          <a:noFill/>
        </p:spPr>
        <p:txBody>
          <a:bodyPr wrap="square" rtlCol="0">
            <a:spAutoFit/>
          </a:bodyPr>
          <a:lstStyle/>
          <a:p>
            <a:r>
              <a:rPr lang="en-US" dirty="0"/>
              <a:t>The wedge works with the beams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871633389"/>
      </p:ext>
    </p:extLst>
  </p:cSld>
  <p:clrMapOvr>
    <a:masterClrMapping/>
  </p:clrMapOvr>
  <p:transition advTm="1172">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descr="Picture7"/>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570038" y="1752600"/>
            <a:ext cx="4297362" cy="3638550"/>
          </a:xfrm>
        </p:spPr>
      </p:pic>
      <p:pic>
        <p:nvPicPr>
          <p:cNvPr id="19459" name="Picture 4" descr="Picture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38838" y="1752600"/>
            <a:ext cx="4729162"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9460" name="TextBox 5"/>
          <p:cNvSpPr txBox="1">
            <a:spLocks noChangeArrowheads="1"/>
          </p:cNvSpPr>
          <p:nvPr/>
        </p:nvSpPr>
        <p:spPr bwMode="auto">
          <a:xfrm>
            <a:off x="2605245" y="457201"/>
            <a:ext cx="84931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Constantia" panose="02030602050306030303" pitchFamily="18" charset="0"/>
              </a:rPr>
              <a:t>Hindfoot navicular and cuboid extirpated and re-implanted with grafting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964259565"/>
      </p:ext>
    </p:extLst>
  </p:cSld>
  <p:clrMapOvr>
    <a:masterClrMapping/>
  </p:clrMapOvr>
  <p:transition advTm="875">
    <p:wedg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81200" y="990601"/>
            <a:ext cx="8839200" cy="5262979"/>
          </a:xfrm>
          <a:prstGeom prst="rect">
            <a:avLst/>
          </a:prstGeom>
          <a:noFill/>
          <a:ln w="9525">
            <a:noFill/>
            <a:miter lim="800000"/>
            <a:headEnd/>
            <a:tailEnd/>
          </a:ln>
          <a:effectLst/>
        </p:spPr>
        <p:txBody>
          <a:bodyPr lIns="0" tIns="0" rIns="0" bIns="0" anchor="ctr">
            <a:spAutoFit/>
          </a:bodyPr>
          <a:lstStyle/>
          <a:p>
            <a:pPr eaLnBrk="1" hangingPunct="1">
              <a:defRPr/>
            </a:pPr>
            <a:r>
              <a:rPr lang="en-US" sz="3200" i="1" u="sng" dirty="0">
                <a:solidFill>
                  <a:srgbClr val="212120"/>
                </a:solidFill>
                <a:latin typeface="Times New Roman" pitchFamily="18" charset="0"/>
              </a:rPr>
              <a:t>Patient Satisfaction:</a:t>
            </a:r>
          </a:p>
          <a:p>
            <a:pPr eaLnBrk="1" hangingPunct="1">
              <a:defRPr/>
            </a:pPr>
            <a:r>
              <a:rPr lang="en-US" sz="3200" dirty="0">
                <a:solidFill>
                  <a:srgbClr val="212120"/>
                </a:solidFill>
                <a:latin typeface="Times New Roman" pitchFamily="18" charset="0"/>
              </a:rPr>
              <a:t>Used a single survey question</a:t>
            </a:r>
            <a:endParaRPr lang="en-US" sz="2800" dirty="0">
              <a:solidFill>
                <a:srgbClr val="212120"/>
              </a:solidFill>
              <a:latin typeface="Times New Roman" pitchFamily="18" charset="0"/>
            </a:endParaRPr>
          </a:p>
          <a:p>
            <a:pPr>
              <a:defRPr/>
            </a:pPr>
            <a:endParaRPr lang="en-US" sz="2800" dirty="0">
              <a:solidFill>
                <a:srgbClr val="212120"/>
              </a:solidFill>
              <a:latin typeface="Times New Roman" pitchFamily="18" charset="0"/>
            </a:endParaRPr>
          </a:p>
          <a:p>
            <a:pPr>
              <a:defRPr/>
            </a:pPr>
            <a:r>
              <a:rPr lang="en-US" sz="2800" dirty="0">
                <a:solidFill>
                  <a:srgbClr val="212120"/>
                </a:solidFill>
                <a:latin typeface="Times New Roman" pitchFamily="18" charset="0"/>
              </a:rPr>
              <a:t>Patients were asked to answer YES or NO to the question:</a:t>
            </a:r>
          </a:p>
          <a:p>
            <a:pPr algn="ctr">
              <a:defRPr/>
            </a:pPr>
            <a:r>
              <a:rPr lang="en-US" sz="3600" dirty="0">
                <a:solidFill>
                  <a:srgbClr val="212120"/>
                </a:solidFill>
                <a:effectLst>
                  <a:glow rad="228600">
                    <a:schemeClr val="accent4">
                      <a:satMod val="175000"/>
                      <a:alpha val="40000"/>
                    </a:schemeClr>
                  </a:glow>
                </a:effectLst>
                <a:latin typeface="Times New Roman" pitchFamily="18" charset="0"/>
              </a:rPr>
              <a:t> “Would you have the surgery again?” </a:t>
            </a:r>
          </a:p>
          <a:p>
            <a:pPr algn="ctr">
              <a:defRPr/>
            </a:pPr>
            <a:endParaRPr lang="en-US" sz="3600" dirty="0">
              <a:solidFill>
                <a:srgbClr val="212120"/>
              </a:solidFill>
              <a:effectLst>
                <a:glow rad="228600">
                  <a:schemeClr val="accent4">
                    <a:satMod val="175000"/>
                    <a:alpha val="40000"/>
                  </a:schemeClr>
                </a:glow>
              </a:effectLst>
              <a:latin typeface="Times New Roman" pitchFamily="18" charset="0"/>
            </a:endParaRPr>
          </a:p>
          <a:p>
            <a:pPr>
              <a:buFont typeface="Wingdings" pitchFamily="2" charset="2"/>
              <a:buChar char="Ø"/>
              <a:defRPr/>
            </a:pPr>
            <a:r>
              <a:rPr lang="en-US" sz="2800" dirty="0">
                <a:solidFill>
                  <a:srgbClr val="212120"/>
                </a:solidFill>
                <a:latin typeface="Times New Roman" pitchFamily="18" charset="0"/>
              </a:rPr>
              <a:t> A response of “</a:t>
            </a:r>
            <a:r>
              <a:rPr lang="en-US" sz="2800" b="1" dirty="0">
                <a:solidFill>
                  <a:srgbClr val="212120"/>
                </a:solidFill>
                <a:latin typeface="Times New Roman" pitchFamily="18" charset="0"/>
              </a:rPr>
              <a:t>Yes</a:t>
            </a:r>
            <a:r>
              <a:rPr lang="en-US" sz="2800" dirty="0">
                <a:solidFill>
                  <a:srgbClr val="212120"/>
                </a:solidFill>
                <a:latin typeface="Times New Roman" pitchFamily="18" charset="0"/>
              </a:rPr>
              <a:t>” expressed patient satisfaction with procedure outcome.</a:t>
            </a:r>
          </a:p>
          <a:p>
            <a:pPr>
              <a:buFont typeface="Wingdings" pitchFamily="2" charset="2"/>
              <a:buChar char="Ø"/>
              <a:defRPr/>
            </a:pPr>
            <a:endParaRPr lang="en-US" sz="2800" dirty="0">
              <a:solidFill>
                <a:srgbClr val="212120"/>
              </a:solidFill>
              <a:latin typeface="Times New Roman" pitchFamily="18" charset="0"/>
            </a:endParaRPr>
          </a:p>
          <a:p>
            <a:pPr>
              <a:buFont typeface="Wingdings" pitchFamily="2" charset="2"/>
              <a:buChar char="Ø"/>
              <a:defRPr/>
            </a:pPr>
            <a:r>
              <a:rPr lang="en-US" sz="2800" dirty="0">
                <a:solidFill>
                  <a:srgbClr val="212120"/>
                </a:solidFill>
                <a:latin typeface="Times New Roman" pitchFamily="18" charset="0"/>
              </a:rPr>
              <a:t>A response of “</a:t>
            </a:r>
            <a:r>
              <a:rPr lang="en-US" sz="2800" b="1" dirty="0">
                <a:solidFill>
                  <a:srgbClr val="212120"/>
                </a:solidFill>
                <a:latin typeface="Times New Roman" pitchFamily="18" charset="0"/>
              </a:rPr>
              <a:t>No</a:t>
            </a:r>
            <a:r>
              <a:rPr lang="en-US" sz="2800" dirty="0">
                <a:solidFill>
                  <a:srgbClr val="212120"/>
                </a:solidFill>
                <a:latin typeface="Times New Roman" pitchFamily="18" charset="0"/>
              </a:rPr>
              <a:t>” expressed dissatisfaction with procedure outcome.</a:t>
            </a:r>
            <a:endParaRPr lang="en-US" sz="2800" dirty="0"/>
          </a:p>
          <a:p>
            <a:pPr>
              <a:defRPr/>
            </a:pPr>
            <a:r>
              <a:rPr lang="en-US" sz="1000" dirty="0">
                <a:solidFill>
                  <a:srgbClr val="212120"/>
                </a:solidFill>
                <a:latin typeface="Times New Roman" pitchFamily="18" charset="0"/>
              </a:rPr>
              <a:t> </a:t>
            </a:r>
            <a:endParaRPr lang="en-US" dirty="0"/>
          </a:p>
        </p:txBody>
      </p:sp>
      <p:sp>
        <p:nvSpPr>
          <p:cNvPr id="3" name="Title 3"/>
          <p:cNvSpPr txBox="1">
            <a:spLocks/>
          </p:cNvSpPr>
          <p:nvPr/>
        </p:nvSpPr>
        <p:spPr>
          <a:xfrm>
            <a:off x="2057400" y="381000"/>
            <a:ext cx="8229600" cy="609600"/>
          </a:xfrm>
          <a:prstGeom prst="rect">
            <a:avLst/>
          </a:prstGeom>
          <a:gradFill flip="none" rotWithShape="1">
            <a:gsLst>
              <a:gs pos="0">
                <a:schemeClr val="accent3">
                  <a:tint val="60000"/>
                  <a:satMod val="160000"/>
                </a:schemeClr>
              </a:gs>
              <a:gs pos="46000">
                <a:schemeClr val="accent3">
                  <a:tint val="86000"/>
                  <a:satMod val="160000"/>
                </a:schemeClr>
              </a:gs>
              <a:gs pos="100000">
                <a:schemeClr val="accent3">
                  <a:shade val="40000"/>
                  <a:satMod val="160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anchor="ctr">
            <a:normAutofit lnSpcReduction="10000"/>
          </a:bodyPr>
          <a:lstStyle/>
          <a:p>
            <a:pPr algn="ctr">
              <a:defRPr/>
            </a:pPr>
            <a:r>
              <a:rPr lang="en-US" sz="3600" b="1"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rPr>
              <a:t>Method  and  Procedures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custDataLst>
      <p:tags r:id="rId1"/>
    </p:custDataLst>
    <p:extLst>
      <p:ext uri="{BB962C8B-B14F-4D97-AF65-F5344CB8AC3E}">
        <p14:creationId xmlns:p14="http://schemas.microsoft.com/office/powerpoint/2010/main" val="3096076569"/>
      </p:ext>
    </p:extLst>
  </p:cSld>
  <p:clrMapOvr>
    <a:masterClrMapping/>
  </p:clrMapOvr>
  <p:transition advTm="18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50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checkerboard(across)">
                                      <p:cBhvr>
                                        <p:cTn id="7" dur="500"/>
                                        <p:tgtEl>
                                          <p:spTgt spid="2">
                                            <p:txEl>
                                              <p:pRg st="3" end="3"/>
                                            </p:txEl>
                                          </p:spTgt>
                                        </p:tgtEl>
                                      </p:cBhvr>
                                    </p:animEffect>
                                  </p:childTnLst>
                                </p:cTn>
                              </p:par>
                              <p:par>
                                <p:cTn id="8" presetID="4" presetClass="entr" presetSubtype="16" fill="hold" nodeType="withEffect">
                                  <p:stCondLst>
                                    <p:cond delay="100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ox(in)">
                                      <p:cBhvr>
                                        <p:cTn id="10" dur="500"/>
                                        <p:tgtEl>
                                          <p:spTgt spid="2">
                                            <p:txEl>
                                              <p:pRg st="4" end="4"/>
                                            </p:txEl>
                                          </p:spTgt>
                                        </p:tgtEl>
                                      </p:cBhvr>
                                    </p:animEffect>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500"/>
                                        <p:tgtEl>
                                          <p:spTgt spid="2">
                                            <p:txEl>
                                              <p:pRg st="6" end="6"/>
                                            </p:txEl>
                                          </p:spTgt>
                                        </p:tgtEl>
                                      </p:cBhvr>
                                    </p:animEffect>
                                  </p:childTnLst>
                                </p:cTn>
                              </p:par>
                              <p:par>
                                <p:cTn id="15" presetID="10" presetClass="entr" presetSubtype="0" fill="hold" nodeType="withEffect">
                                  <p:stCondLst>
                                    <p:cond delay="100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ChangeAspect="1"/>
          </p:cNvGraphicFramePr>
          <p:nvPr/>
        </p:nvGraphicFramePr>
        <p:xfrm>
          <a:off x="1676400" y="1066801"/>
          <a:ext cx="8778240" cy="5025329"/>
        </p:xfrm>
        <a:graphic>
          <a:graphicData uri="http://schemas.openxmlformats.org/drawingml/2006/chart">
            <c:chart xmlns:c="http://schemas.openxmlformats.org/drawingml/2006/chart" xmlns:r="http://schemas.openxmlformats.org/officeDocument/2006/relationships" r:id="rId2"/>
          </a:graphicData>
        </a:graphic>
      </p:graphicFrame>
      <p:sp>
        <p:nvSpPr>
          <p:cNvPr id="26627" name="Rectangle 3"/>
          <p:cNvSpPr>
            <a:spLocks noChangeArrowheads="1"/>
          </p:cNvSpPr>
          <p:nvPr/>
        </p:nvSpPr>
        <p:spPr bwMode="auto">
          <a:xfrm>
            <a:off x="3657600" y="4572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rgbClr val="212120"/>
                </a:solidFill>
                <a:latin typeface="Times New Roman" panose="02020603050405020304" pitchFamily="18" charset="0"/>
              </a:rPr>
              <a:t> </a:t>
            </a:r>
            <a:endParaRPr lang="en-US" altLang="en-US"/>
          </a:p>
        </p:txBody>
      </p:sp>
      <p:sp>
        <p:nvSpPr>
          <p:cNvPr id="5" name="Title 3"/>
          <p:cNvSpPr txBox="1">
            <a:spLocks/>
          </p:cNvSpPr>
          <p:nvPr/>
        </p:nvSpPr>
        <p:spPr>
          <a:xfrm>
            <a:off x="1676400" y="533400"/>
            <a:ext cx="8839200" cy="609600"/>
          </a:xfrm>
          <a:prstGeom prst="rect">
            <a:avLst/>
          </a:prstGeom>
        </p:spPr>
        <p:style>
          <a:lnRef idx="1">
            <a:schemeClr val="accent6"/>
          </a:lnRef>
          <a:fillRef idx="3">
            <a:schemeClr val="accent6"/>
          </a:fillRef>
          <a:effectRef idx="2">
            <a:schemeClr val="accent6"/>
          </a:effectRef>
          <a:fontRef idx="minor">
            <a:schemeClr val="lt1"/>
          </a:fontRef>
        </p:style>
        <p:txBody>
          <a:bodyPr anchor="ctr">
            <a:normAutofit lnSpcReduction="10000"/>
          </a:bodyPr>
          <a:lstStyle/>
          <a:p>
            <a:pPr algn="ctr">
              <a:defRPr/>
            </a:pPr>
            <a:r>
              <a:rPr lang="en-US" sz="3600" dirty="0">
                <a:solidFill>
                  <a:srgbClr val="212120"/>
                </a:solidFill>
                <a:latin typeface="Times New Roman" pitchFamily="18" charset="0"/>
              </a:rPr>
              <a:t>Sample Population Distribution</a:t>
            </a:r>
            <a:endParaRPr lang="en-US" sz="3600" b="1"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endParaRPr>
          </a:p>
        </p:txBody>
      </p:sp>
      <p:sp>
        <p:nvSpPr>
          <p:cNvPr id="26629" name="TextBox 5"/>
          <p:cNvSpPr txBox="1">
            <a:spLocks noChangeArrowheads="1"/>
          </p:cNvSpPr>
          <p:nvPr/>
        </p:nvSpPr>
        <p:spPr bwMode="auto">
          <a:xfrm>
            <a:off x="3810000" y="55626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latin typeface="Times New Roman" panose="02020603050405020304" pitchFamily="18" charset="0"/>
                <a:cs typeface="Times New Roman" panose="02020603050405020304" pitchFamily="18" charset="0"/>
              </a:rPr>
              <a:t>type II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166426856"/>
      </p:ext>
    </p:extLst>
  </p:cSld>
  <p:clrMapOvr>
    <a:masterClrMapping/>
  </p:clrMapOvr>
  <p:transition advTm="117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l="6633" r="1627" b="18643"/>
          <a:stretch>
            <a:fillRect/>
          </a:stretch>
        </p:blipFill>
        <p:spPr bwMode="auto">
          <a:xfrm>
            <a:off x="2362200" y="762000"/>
            <a:ext cx="7480300" cy="5867400"/>
          </a:xfrm>
          <a:prstGeom prst="rect">
            <a:avLst/>
          </a:prstGeom>
          <a:solidFill>
            <a:schemeClr val="bg2">
              <a:lumMod val="25000"/>
            </a:schemeClr>
          </a:solidFill>
          <a:ln w="76200" algn="in">
            <a:solidFill>
              <a:schemeClr val="bg2">
                <a:lumMod val="50000"/>
              </a:schemeClr>
            </a:solidFill>
            <a:miter lim="800000"/>
            <a:headEnd/>
            <a:tailEnd/>
          </a:ln>
          <a:effectLst/>
        </p:spPr>
      </p:pic>
      <p:sp>
        <p:nvSpPr>
          <p:cNvPr id="3" name="Title 3"/>
          <p:cNvSpPr txBox="1">
            <a:spLocks/>
          </p:cNvSpPr>
          <p:nvPr/>
        </p:nvSpPr>
        <p:spPr>
          <a:xfrm>
            <a:off x="2133600" y="152400"/>
            <a:ext cx="8001000" cy="609600"/>
          </a:xfrm>
          <a:prstGeom prst="rect">
            <a:avLst/>
          </a:prstGeom>
        </p:spPr>
        <p:style>
          <a:lnRef idx="1">
            <a:schemeClr val="accent6"/>
          </a:lnRef>
          <a:fillRef idx="3">
            <a:schemeClr val="accent6"/>
          </a:fillRef>
          <a:effectRef idx="2">
            <a:schemeClr val="accent6"/>
          </a:effectRef>
          <a:fontRef idx="minor">
            <a:schemeClr val="lt1"/>
          </a:fontRef>
        </p:style>
        <p:txBody>
          <a:bodyPr anchor="ctr">
            <a:normAutofit lnSpcReduction="10000"/>
          </a:bodyPr>
          <a:lstStyle/>
          <a:p>
            <a:pPr algn="ctr">
              <a:defRPr/>
            </a:pPr>
            <a:r>
              <a:rPr lang="en-US" sz="3600" dirty="0">
                <a:solidFill>
                  <a:srgbClr val="212120"/>
                </a:solidFill>
                <a:latin typeface="Times New Roman" pitchFamily="18" charset="0"/>
              </a:rPr>
              <a:t>Sample Population Distribution</a:t>
            </a:r>
            <a:endParaRPr lang="en-US" sz="3600" b="1"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064198090"/>
      </p:ext>
    </p:extLst>
  </p:cSld>
  <p:clrMapOvr>
    <a:masterClrMapping/>
  </p:clrMapOvr>
  <p:transition advTm="44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057400" y="1338264"/>
            <a:ext cx="82296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3000">
                <a:solidFill>
                  <a:srgbClr val="212120"/>
                </a:solidFill>
                <a:latin typeface="Times New Roman" panose="02020603050405020304" pitchFamily="18" charset="0"/>
              </a:rPr>
              <a:t>  71 Charcot reconstructions were performed</a:t>
            </a:r>
          </a:p>
          <a:p>
            <a:pPr eaLnBrk="1" hangingPunct="1">
              <a:buFont typeface="Arial" panose="020B0604020202020204" pitchFamily="34" charset="0"/>
              <a:buChar char="•"/>
            </a:pPr>
            <a:r>
              <a:rPr lang="en-US" altLang="en-US" sz="3000">
                <a:solidFill>
                  <a:srgbClr val="212120"/>
                </a:solidFill>
                <a:latin typeface="Times New Roman" panose="02020603050405020304" pitchFamily="18" charset="0"/>
              </a:rPr>
              <a:t>  22 (31%) Isolated Hindfoot Deformity</a:t>
            </a:r>
          </a:p>
          <a:p>
            <a:pPr eaLnBrk="1" hangingPunct="1">
              <a:buFont typeface="Arial" panose="020B0604020202020204" pitchFamily="34" charset="0"/>
              <a:buChar char="•"/>
            </a:pPr>
            <a:r>
              <a:rPr lang="en-US" altLang="en-US" sz="3000">
                <a:solidFill>
                  <a:srgbClr val="212120"/>
                </a:solidFill>
                <a:latin typeface="Times New Roman" panose="02020603050405020304" pitchFamily="18" charset="0"/>
              </a:rPr>
              <a:t>  20 (28%)  Isolated Lisfranc’s Deformity </a:t>
            </a:r>
          </a:p>
          <a:p>
            <a:pPr eaLnBrk="1" hangingPunct="1">
              <a:buFont typeface="Arial" panose="020B0604020202020204" pitchFamily="34" charset="0"/>
              <a:buChar char="•"/>
            </a:pPr>
            <a:r>
              <a:rPr lang="en-US" altLang="en-US" sz="3000">
                <a:solidFill>
                  <a:srgbClr val="212120"/>
                </a:solidFill>
                <a:latin typeface="Times New Roman" panose="02020603050405020304" pitchFamily="18" charset="0"/>
              </a:rPr>
              <a:t>  29 (41%) Combination (Combo) Hindfoot and 	Lisfranc’s Deformity.  </a:t>
            </a:r>
          </a:p>
          <a:p>
            <a:pPr eaLnBrk="1" hangingPunct="1">
              <a:buFont typeface="Arial" panose="020B0604020202020204" pitchFamily="34" charset="0"/>
              <a:buChar char="•"/>
            </a:pPr>
            <a:r>
              <a:rPr lang="en-US" altLang="en-US" sz="3000">
                <a:solidFill>
                  <a:srgbClr val="212120"/>
                </a:solidFill>
                <a:latin typeface="Times New Roman" panose="02020603050405020304" pitchFamily="18" charset="0"/>
              </a:rPr>
              <a:t>  Mean follow up period was 31 months  </a:t>
            </a:r>
          </a:p>
          <a:p>
            <a:pPr eaLnBrk="1" hangingPunct="1">
              <a:buFont typeface="Arial" panose="020B0604020202020204" pitchFamily="34" charset="0"/>
              <a:buChar char="•"/>
            </a:pPr>
            <a:r>
              <a:rPr lang="en-US" altLang="en-US" sz="3000">
                <a:solidFill>
                  <a:srgbClr val="212120"/>
                </a:solidFill>
                <a:latin typeface="Times New Roman" panose="02020603050405020304" pitchFamily="18" charset="0"/>
              </a:rPr>
              <a:t>  Average time in an external fixator of 9 weeks. </a:t>
            </a:r>
            <a:endParaRPr lang="en-US" altLang="en-US" sz="900"/>
          </a:p>
          <a:p>
            <a:r>
              <a:rPr lang="en-US" altLang="en-US" sz="1000">
                <a:solidFill>
                  <a:srgbClr val="212120"/>
                </a:solidFill>
                <a:latin typeface="Times New Roman" panose="02020603050405020304" pitchFamily="18" charset="0"/>
              </a:rPr>
              <a:t> </a:t>
            </a:r>
            <a:endParaRPr lang="en-US" altLang="en-US"/>
          </a:p>
        </p:txBody>
      </p:sp>
      <p:sp>
        <p:nvSpPr>
          <p:cNvPr id="3" name="Title 3"/>
          <p:cNvSpPr txBox="1">
            <a:spLocks/>
          </p:cNvSpPr>
          <p:nvPr/>
        </p:nvSpPr>
        <p:spPr>
          <a:xfrm>
            <a:off x="2133600" y="457200"/>
            <a:ext cx="7848600" cy="685800"/>
          </a:xfrm>
          <a:prstGeom prst="rect">
            <a:avLst/>
          </a:prstGeom>
          <a:gradFill flip="none" rotWithShape="1">
            <a:gsLst>
              <a:gs pos="0">
                <a:schemeClr val="accent3">
                  <a:tint val="60000"/>
                  <a:satMod val="160000"/>
                </a:schemeClr>
              </a:gs>
              <a:gs pos="46000">
                <a:schemeClr val="accent3">
                  <a:tint val="86000"/>
                  <a:satMod val="160000"/>
                </a:schemeClr>
              </a:gs>
              <a:gs pos="100000">
                <a:schemeClr val="accent3">
                  <a:shade val="40000"/>
                  <a:satMod val="160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anchor="ctr">
            <a:normAutofit fontScale="92500" lnSpcReduction="20000"/>
          </a:bodyPr>
          <a:lstStyle/>
          <a:p>
            <a:pPr algn="ctr">
              <a:defRPr/>
            </a:pPr>
            <a:r>
              <a:rPr lang="en-US" sz="4800" b="1"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rPr>
              <a:t>Results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629521483"/>
      </p:ext>
    </p:extLst>
  </p:cSld>
  <p:clrMapOvr>
    <a:masterClrMapping/>
  </p:clrMapOvr>
  <p:transition advTm="16266"/>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228600"/>
            <a:ext cx="8763000" cy="1219200"/>
          </a:xfrm>
        </p:spPr>
        <p:txBody>
          <a:bodyPr>
            <a:noAutofit/>
          </a:bodyPr>
          <a:lstStyle/>
          <a:p>
            <a:pPr>
              <a:lnSpc>
                <a:spcPct val="70000"/>
              </a:lnSpc>
            </a:pPr>
            <a:r>
              <a:rPr lang="en-US" sz="2400" dirty="0"/>
              <a:t>Increased </a:t>
            </a:r>
            <a:r>
              <a:rPr lang="en-US" sz="2400" dirty="0" err="1"/>
              <a:t>Osteoclastic</a:t>
            </a:r>
            <a:r>
              <a:rPr lang="en-US" sz="2400" dirty="0"/>
              <a:t> Activity in Acute Charcot's </a:t>
            </a:r>
            <a:r>
              <a:rPr lang="en-US" sz="2400" dirty="0" err="1"/>
              <a:t>Osteoarthropathy</a:t>
            </a:r>
            <a:r>
              <a:rPr lang="en-US" sz="2400" dirty="0"/>
              <a:t>: The Role of Receptor Activator of Nuclear factor-</a:t>
            </a:r>
            <a:r>
              <a:rPr lang="en-US" sz="2400" dirty="0" err="1"/>
              <a:t>kappaB</a:t>
            </a:r>
            <a:r>
              <a:rPr lang="en-US" sz="2400" dirty="0"/>
              <a:t> Ligand</a:t>
            </a:r>
            <a:br>
              <a:rPr lang="en-US" sz="2400" dirty="0"/>
            </a:br>
            <a:br>
              <a:rPr lang="en-US" sz="2400" dirty="0"/>
            </a:br>
            <a:r>
              <a:rPr lang="en-US" sz="1800" dirty="0" err="1"/>
              <a:t>Mabilleau</a:t>
            </a:r>
            <a:r>
              <a:rPr lang="en-US" sz="1800" dirty="0"/>
              <a:t> G, </a:t>
            </a:r>
            <a:r>
              <a:rPr lang="en-US" sz="1800" dirty="0" err="1"/>
              <a:t>Petrova</a:t>
            </a:r>
            <a:r>
              <a:rPr lang="en-US" sz="1800" dirty="0"/>
              <a:t> NL, Edmonds ME. </a:t>
            </a:r>
            <a:r>
              <a:rPr lang="pt-BR" sz="1800" dirty="0" err="1"/>
              <a:t>Diabetologia</a:t>
            </a:r>
            <a:r>
              <a:rPr lang="pt-BR" sz="1800" dirty="0"/>
              <a:t>. 2008</a:t>
            </a:r>
            <a:endParaRPr lang="en-US" sz="1600" dirty="0"/>
          </a:p>
        </p:txBody>
      </p:sp>
      <p:sp>
        <p:nvSpPr>
          <p:cNvPr id="9" name="Content Placeholder 8"/>
          <p:cNvSpPr>
            <a:spLocks noGrp="1"/>
          </p:cNvSpPr>
          <p:nvPr>
            <p:ph sz="half" idx="1"/>
          </p:nvPr>
        </p:nvSpPr>
        <p:spPr/>
        <p:txBody>
          <a:bodyPr>
            <a:normAutofit/>
          </a:bodyPr>
          <a:lstStyle/>
          <a:p>
            <a:pPr marL="0" indent="0">
              <a:buNone/>
            </a:pPr>
            <a:r>
              <a:rPr lang="en-US" u="sng" dirty="0"/>
              <a:t>Aims:</a:t>
            </a:r>
          </a:p>
          <a:p>
            <a:r>
              <a:rPr lang="en-US" dirty="0"/>
              <a:t>Monitor OPG/RANKL in Charcot and controls</a:t>
            </a:r>
          </a:p>
          <a:p>
            <a:pPr marL="0" indent="0">
              <a:buNone/>
            </a:pPr>
            <a:r>
              <a:rPr lang="en-US" u="sng" dirty="0"/>
              <a:t>Materials and Methods:</a:t>
            </a:r>
          </a:p>
          <a:p>
            <a:r>
              <a:rPr lang="en-US" dirty="0"/>
              <a:t>Peripheral Mononuclear cells were isolated </a:t>
            </a:r>
          </a:p>
          <a:p>
            <a:pPr lvl="1"/>
            <a:r>
              <a:rPr lang="en-US" dirty="0"/>
              <a:t>cultured on glass cover slips</a:t>
            </a:r>
          </a:p>
          <a:p>
            <a:r>
              <a:rPr lang="en-US" dirty="0"/>
              <a:t>Applied then to dentin slices </a:t>
            </a:r>
          </a:p>
          <a:p>
            <a:r>
              <a:rPr lang="en-US" dirty="0"/>
              <a:t>Exposed to M-CSF, sRANKL, OPG in different concentrations</a:t>
            </a:r>
          </a:p>
          <a:p>
            <a:r>
              <a:rPr lang="en-US" dirty="0" err="1"/>
              <a:t>TRAcP</a:t>
            </a:r>
            <a:r>
              <a:rPr lang="en-US" dirty="0"/>
              <a:t> was a stained marker of osteoclast activity </a:t>
            </a:r>
          </a:p>
          <a:p>
            <a:pPr marL="0" indent="0">
              <a:buNone/>
            </a:pPr>
            <a:endParaRPr lang="en-US" dirty="0"/>
          </a:p>
        </p:txBody>
      </p:sp>
      <p:sp>
        <p:nvSpPr>
          <p:cNvPr id="10" name="Content Placeholder 9"/>
          <p:cNvSpPr>
            <a:spLocks noGrp="1"/>
          </p:cNvSpPr>
          <p:nvPr>
            <p:ph sz="half" idx="2"/>
          </p:nvPr>
        </p:nvSpPr>
        <p:spPr/>
        <p:txBody>
          <a:bodyPr>
            <a:normAutofit/>
          </a:bodyPr>
          <a:lstStyle/>
          <a:p>
            <a:pPr marL="0" indent="0">
              <a:buNone/>
            </a:pPr>
            <a:r>
              <a:rPr lang="en-US" u="sng" dirty="0"/>
              <a:t>Results:</a:t>
            </a:r>
          </a:p>
          <a:p>
            <a:r>
              <a:rPr lang="en-US" dirty="0"/>
              <a:t>Acute Charcot patients demonstrates increased osteoclast differentiation and </a:t>
            </a:r>
            <a:r>
              <a:rPr lang="en-US" dirty="0" err="1"/>
              <a:t>resorption</a:t>
            </a:r>
            <a:r>
              <a:rPr lang="en-US" dirty="0"/>
              <a:t> in all concentrations </a:t>
            </a:r>
          </a:p>
          <a:p>
            <a:pPr marL="0" indent="0">
              <a:buNone/>
            </a:pPr>
            <a:r>
              <a:rPr lang="en-US" u="sng" dirty="0"/>
              <a:t>Conclusions:</a:t>
            </a:r>
          </a:p>
          <a:p>
            <a:r>
              <a:rPr lang="en-US" dirty="0"/>
              <a:t>RANKL dependent pathway is significant to Charcot pathogenesis</a:t>
            </a:r>
          </a:p>
          <a:p>
            <a:r>
              <a:rPr lang="en-US" dirty="0"/>
              <a:t>Excessive osteoclast activation </a:t>
            </a:r>
          </a:p>
          <a:p>
            <a:r>
              <a:rPr lang="en-US" dirty="0"/>
              <a:t>Target therapy?</a:t>
            </a:r>
          </a:p>
          <a:p>
            <a:pPr lvl="1"/>
            <a:r>
              <a:rPr lang="en-US" dirty="0"/>
              <a:t>RANKL inhibition</a:t>
            </a:r>
          </a:p>
          <a:p>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9623091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noChangeAspect="1"/>
          </p:cNvGraphicFramePr>
          <p:nvPr>
            <p:extLst/>
          </p:nvPr>
        </p:nvGraphicFramePr>
        <p:xfrm>
          <a:off x="1905000" y="883386"/>
          <a:ext cx="8595360" cy="5071260"/>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3"/>
          <p:cNvSpPr txBox="1">
            <a:spLocks/>
          </p:cNvSpPr>
          <p:nvPr/>
        </p:nvSpPr>
        <p:spPr>
          <a:xfrm>
            <a:off x="1905000" y="838200"/>
            <a:ext cx="8229600" cy="533400"/>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dirty="0">
                <a:solidFill>
                  <a:schemeClr val="tx1"/>
                </a:solidFill>
                <a:latin typeface="Times New Roman" pitchFamily="18" charset="0"/>
              </a:rPr>
              <a:t>Distribution of Internal Fixation </a:t>
            </a:r>
            <a:endParaRPr lang="en-US" sz="2800"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endParaRPr>
          </a:p>
        </p:txBody>
      </p:sp>
      <p:sp>
        <p:nvSpPr>
          <p:cNvPr id="26635" name="Rectangle 11"/>
          <p:cNvSpPr>
            <a:spLocks noChangeArrowheads="1"/>
          </p:cNvSpPr>
          <p:nvPr/>
        </p:nvSpPr>
        <p:spPr bwMode="auto">
          <a:xfrm>
            <a:off x="1630680" y="5565484"/>
            <a:ext cx="9144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Wingdings" panose="05000000000000000000" pitchFamily="2" charset="2"/>
              <a:buChar char="v"/>
            </a:pPr>
            <a:r>
              <a:rPr lang="en-US" altLang="en-US" sz="2800" dirty="0">
                <a:solidFill>
                  <a:srgbClr val="212120"/>
                </a:solidFill>
                <a:latin typeface="Times New Roman" panose="02020603050405020304" pitchFamily="18" charset="0"/>
              </a:rPr>
              <a:t>Number of patients which received each method of fixation </a:t>
            </a:r>
            <a:endParaRPr lang="en-US" altLang="en-US" sz="1600" dirty="0"/>
          </a:p>
        </p:txBody>
      </p:sp>
      <p:sp>
        <p:nvSpPr>
          <p:cNvPr id="5" name="Title 3"/>
          <p:cNvSpPr txBox="1">
            <a:spLocks/>
          </p:cNvSpPr>
          <p:nvPr/>
        </p:nvSpPr>
        <p:spPr>
          <a:xfrm>
            <a:off x="2209800" y="304800"/>
            <a:ext cx="7772400" cy="609600"/>
          </a:xfrm>
          <a:prstGeom prst="rect">
            <a:avLst/>
          </a:prstGeom>
          <a:gradFill flip="none" rotWithShape="1">
            <a:gsLst>
              <a:gs pos="0">
                <a:schemeClr val="accent3">
                  <a:tint val="60000"/>
                  <a:satMod val="160000"/>
                </a:schemeClr>
              </a:gs>
              <a:gs pos="46000">
                <a:schemeClr val="accent3">
                  <a:tint val="86000"/>
                  <a:satMod val="160000"/>
                </a:schemeClr>
              </a:gs>
              <a:gs pos="100000">
                <a:schemeClr val="accent3">
                  <a:shade val="40000"/>
                  <a:satMod val="160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anchor="ctr">
            <a:normAutofit fontScale="85000" lnSpcReduction="20000"/>
          </a:bodyPr>
          <a:lstStyle/>
          <a:p>
            <a:pPr algn="ctr">
              <a:defRPr/>
            </a:pPr>
            <a:r>
              <a:rPr lang="en-US" sz="3600" b="1"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rPr>
              <a:t>Results</a:t>
            </a:r>
            <a:r>
              <a:rPr lang="en-US" sz="4800" b="1"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custDataLst>
      <p:tags r:id="rId1"/>
    </p:custDataLst>
    <p:extLst>
      <p:ext uri="{BB962C8B-B14F-4D97-AF65-F5344CB8AC3E}">
        <p14:creationId xmlns:p14="http://schemas.microsoft.com/office/powerpoint/2010/main" val="1634850806"/>
      </p:ext>
    </p:extLst>
  </p:cSld>
  <p:clrMapOvr>
    <a:masterClrMapping/>
  </p:clrMapOvr>
  <p:transition advTm="208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6635"/>
                                        </p:tgtEl>
                                        <p:attrNameLst>
                                          <p:attrName>style.visibility</p:attrName>
                                        </p:attrNameLst>
                                      </p:cBhvr>
                                      <p:to>
                                        <p:strVal val="visible"/>
                                      </p:to>
                                    </p:set>
                                    <p:animEffect transition="in" filter="box(in)">
                                      <p:cBhvr>
                                        <p:cTn id="10" dur="500"/>
                                        <p:tgtEl>
                                          <p:spTgt spid="2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990600"/>
            <a:ext cx="4038600" cy="914400"/>
          </a:xfrm>
          <a:noFill/>
        </p:spPr>
        <p:style>
          <a:lnRef idx="0">
            <a:scrgbClr r="0" g="0" b="0"/>
          </a:lnRef>
          <a:fillRef idx="1003">
            <a:schemeClr val="dk2"/>
          </a:fillRef>
          <a:effectRef idx="0">
            <a:scrgbClr r="0" g="0" b="0"/>
          </a:effectRef>
          <a:fontRef idx="major"/>
        </p:style>
        <p:txBody>
          <a:bodyPr>
            <a:normAutofit/>
          </a:bodyPr>
          <a:lstStyle/>
          <a:p>
            <a:pPr>
              <a:defRPr/>
            </a:pPr>
            <a:r>
              <a:rPr sz="3600"/>
              <a:t> </a:t>
            </a:r>
            <a:r>
              <a:rPr sz="3600" i="1" u="sng">
                <a:solidFill>
                  <a:schemeClr val="tx2"/>
                </a:solidFill>
                <a:latin typeface="+mn-lt"/>
              </a:rPr>
              <a:t>Patient Satisfaction</a:t>
            </a:r>
            <a:endParaRPr sz="2700" u="sng">
              <a:solidFill>
                <a:schemeClr val="tx2"/>
              </a:solidFill>
            </a:endParaRPr>
          </a:p>
        </p:txBody>
      </p:sp>
      <p:sp>
        <p:nvSpPr>
          <p:cNvPr id="43011" name="Content Placeholder 5"/>
          <p:cNvSpPr>
            <a:spLocks noGrp="1"/>
          </p:cNvSpPr>
          <p:nvPr>
            <p:ph idx="1"/>
          </p:nvPr>
        </p:nvSpPr>
        <p:spPr>
          <a:xfrm>
            <a:off x="1981200" y="1951038"/>
            <a:ext cx="8229600" cy="4525962"/>
          </a:xfrm>
        </p:spPr>
        <p:txBody>
          <a:bodyPr/>
          <a:lstStyle/>
          <a:p>
            <a:pPr eaLnBrk="1" hangingPunct="1"/>
            <a:r>
              <a:rPr lang="en-US" altLang="en-US" dirty="0"/>
              <a:t>47 patients completed the survey</a:t>
            </a:r>
          </a:p>
          <a:p>
            <a:pPr eaLnBrk="1" hangingPunct="1"/>
            <a:r>
              <a:rPr lang="en-US" altLang="en-US" dirty="0"/>
              <a:t>46 patients responded “Yes”  </a:t>
            </a:r>
          </a:p>
          <a:p>
            <a:pPr eaLnBrk="1" hangingPunct="1"/>
            <a:r>
              <a:rPr lang="en-US" altLang="en-US" dirty="0"/>
              <a:t>1 patient responded “No” (pain and discomfort was the same after surgery).</a:t>
            </a:r>
          </a:p>
          <a:p>
            <a:pPr eaLnBrk="1" hangingPunct="1"/>
            <a:r>
              <a:rPr lang="en-US" altLang="en-US" dirty="0"/>
              <a:t>98% patient satisfaction with procedure outcome.</a:t>
            </a:r>
          </a:p>
          <a:p>
            <a:pPr eaLnBrk="1" hangingPunct="1"/>
            <a:r>
              <a:rPr lang="en-US" altLang="en-US" dirty="0"/>
              <a:t>Overall, patient satisfaction was positive with respect to the surgery.</a:t>
            </a:r>
          </a:p>
        </p:txBody>
      </p:sp>
      <p:sp>
        <p:nvSpPr>
          <p:cNvPr id="9" name="Title 3"/>
          <p:cNvSpPr txBox="1">
            <a:spLocks/>
          </p:cNvSpPr>
          <p:nvPr/>
        </p:nvSpPr>
        <p:spPr>
          <a:xfrm>
            <a:off x="1524000" y="76200"/>
            <a:ext cx="9144000" cy="838200"/>
          </a:xfrm>
          <a:prstGeom prst="rect">
            <a:avLst/>
          </a:prstGeom>
          <a:gradFill flip="none" rotWithShape="1">
            <a:gsLst>
              <a:gs pos="0">
                <a:schemeClr val="accent3">
                  <a:tint val="60000"/>
                  <a:satMod val="160000"/>
                </a:schemeClr>
              </a:gs>
              <a:gs pos="46000">
                <a:schemeClr val="accent3">
                  <a:tint val="86000"/>
                  <a:satMod val="160000"/>
                </a:schemeClr>
              </a:gs>
              <a:gs pos="100000">
                <a:schemeClr val="accent3">
                  <a:shade val="40000"/>
                  <a:satMod val="160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anchor="ctr">
            <a:normAutofit/>
          </a:bodyPr>
          <a:lstStyle/>
          <a:p>
            <a:pPr algn="ctr">
              <a:defRPr/>
            </a:pPr>
            <a:r>
              <a:rPr lang="en-US" sz="4800" b="1" spc="300"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rPr>
              <a:t>Results</a:t>
            </a:r>
            <a:r>
              <a:rPr lang="en-US" sz="4800" b="1" dirty="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480678356"/>
      </p:ext>
    </p:extLst>
  </p:cSld>
  <p:clrMapOvr>
    <a:masterClrMapping/>
  </p:clrMapOvr>
  <p:transition advTm="485"/>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1981200" y="76200"/>
            <a:ext cx="8229600" cy="1219200"/>
          </a:xfrm>
          <a:gradFill flip="none">
            <a:gsLst>
              <a:gs pos="0">
                <a:schemeClr val="accent3">
                  <a:tint val="60000"/>
                  <a:satMod val="160000"/>
                </a:schemeClr>
              </a:gs>
              <a:gs pos="46000">
                <a:schemeClr val="accent3">
                  <a:tint val="86000"/>
                  <a:satMod val="160000"/>
                </a:schemeClr>
              </a:gs>
              <a:gs pos="100000">
                <a:schemeClr val="accent3">
                  <a:shade val="40000"/>
                  <a:satMod val="160000"/>
                </a:schemeClr>
              </a:gs>
            </a:gsLst>
            <a:path path="circle">
              <a:fillToRect l="50000" t="50000" r="50000" b="50000"/>
            </a:path>
            <a:tileRect/>
          </a:gra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algn="ctr">
              <a:defRPr/>
            </a:pPr>
            <a:r>
              <a:rPr sz="4800" spc="30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rPr>
              <a:t>Discussion</a:t>
            </a:r>
            <a:r>
              <a:rPr sz="4800">
                <a:ln w="12700">
                  <a:solidFill>
                    <a:schemeClr val="tx2">
                      <a:satMod val="155000"/>
                    </a:schemeClr>
                  </a:solidFill>
                  <a:prstDash val="solid"/>
                </a:ln>
                <a:solidFill>
                  <a:schemeClr val="tx1"/>
                </a:solidFill>
                <a:effectLst>
                  <a:glow rad="101600">
                    <a:schemeClr val="bg2">
                      <a:alpha val="60000"/>
                    </a:schemeClr>
                  </a:glow>
                  <a:outerShdw blurRad="41275" dist="20320" dir="1800000" algn="tl" rotWithShape="0">
                    <a:srgbClr val="000000">
                      <a:alpha val="40000"/>
                    </a:srgbClr>
                  </a:outerShdw>
                </a:effectLst>
              </a:rPr>
              <a:t> </a:t>
            </a:r>
          </a:p>
        </p:txBody>
      </p:sp>
      <p:sp>
        <p:nvSpPr>
          <p:cNvPr id="45059" name="Content Placeholder 1"/>
          <p:cNvSpPr>
            <a:spLocks noGrp="1"/>
          </p:cNvSpPr>
          <p:nvPr>
            <p:ph idx="1"/>
          </p:nvPr>
        </p:nvSpPr>
        <p:spPr>
          <a:xfrm>
            <a:off x="1600200" y="1740568"/>
            <a:ext cx="8991600" cy="4098758"/>
          </a:xfrm>
        </p:spPr>
        <p:txBody>
          <a:bodyPr>
            <a:normAutofit/>
          </a:bodyPr>
          <a:lstStyle/>
          <a:p>
            <a:pPr eaLnBrk="1" hangingPunct="1"/>
            <a:r>
              <a:rPr lang="en-US" altLang="en-US" sz="2800" dirty="0"/>
              <a:t>Medial column “beaming” is a intramedullary fixation thru the 1</a:t>
            </a:r>
            <a:r>
              <a:rPr lang="en-US" altLang="en-US" sz="2800" baseline="30000" dirty="0"/>
              <a:t>st</a:t>
            </a:r>
            <a:r>
              <a:rPr lang="en-US" altLang="en-US" sz="2800" dirty="0"/>
              <a:t> metatarsal, medial cuneiform, navicular and into the </a:t>
            </a:r>
            <a:r>
              <a:rPr lang="en-US" altLang="en-US" sz="2800" dirty="0" err="1"/>
              <a:t>talar</a:t>
            </a:r>
            <a:r>
              <a:rPr lang="en-US" altLang="en-US" sz="2800" dirty="0"/>
              <a:t> body.</a:t>
            </a:r>
          </a:p>
          <a:p>
            <a:pPr eaLnBrk="1" hangingPunct="1"/>
            <a:r>
              <a:rPr lang="en-US" altLang="en-US" sz="2800" dirty="0"/>
              <a:t>It shares the load with abnormal bones, ligaments and joints (Rebar in concrete).</a:t>
            </a:r>
          </a:p>
          <a:p>
            <a:pPr eaLnBrk="1" hangingPunct="1"/>
            <a:r>
              <a:rPr lang="en-US" altLang="en-US" sz="2800" dirty="0"/>
              <a:t>The study suggested that locking the subtalar joint improved the long-term result of stability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683104482"/>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Studies and Videos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845016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1145535" y="1846263"/>
            <a:ext cx="4841567" cy="4022725"/>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6055008" y="2132262"/>
            <a:ext cx="4517039" cy="381935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
        <p:nvSpPr>
          <p:cNvPr id="2" name="TextBox 1"/>
          <p:cNvSpPr txBox="1"/>
          <p:nvPr/>
        </p:nvSpPr>
        <p:spPr>
          <a:xfrm>
            <a:off x="1362290" y="528064"/>
            <a:ext cx="9385436" cy="830997"/>
          </a:xfrm>
          <a:prstGeom prst="rect">
            <a:avLst/>
          </a:prstGeom>
          <a:noFill/>
        </p:spPr>
        <p:txBody>
          <a:bodyPr wrap="square" rtlCol="0">
            <a:spAutoFit/>
          </a:bodyPr>
          <a:lstStyle/>
          <a:p>
            <a:r>
              <a:rPr lang="en-US" sz="2400" dirty="0"/>
              <a:t>Neuropathic, diabetic 60 year old shipyard worker with hallux amputation and combination of bone and ligament Charcot failure with ulceration</a:t>
            </a:r>
          </a:p>
        </p:txBody>
      </p:sp>
    </p:spTree>
    <p:extLst>
      <p:ext uri="{BB962C8B-B14F-4D97-AF65-F5344CB8AC3E}">
        <p14:creationId xmlns:p14="http://schemas.microsoft.com/office/powerpoint/2010/main" val="3580591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960" y="750682"/>
            <a:ext cx="9675518" cy="1143000"/>
          </a:xfrm>
        </p:spPr>
        <p:txBody>
          <a:bodyPr>
            <a:normAutofit fontScale="90000"/>
          </a:bodyPr>
          <a:lstStyle/>
          <a:p>
            <a:r>
              <a:rPr lang="en-US" dirty="0"/>
              <a:t>Patient returned to work early, used no bracing or shoe supports, and failed to follow up</a:t>
            </a:r>
          </a:p>
        </p:txBody>
      </p:sp>
      <p:pic>
        <p:nvPicPr>
          <p:cNvPr id="5" name="Content Placeholder 4"/>
          <p:cNvPicPr>
            <a:picLocks noGrp="1" noChangeAspect="1"/>
          </p:cNvPicPr>
          <p:nvPr>
            <p:ph sz="half" idx="1"/>
          </p:nvPr>
        </p:nvPicPr>
        <p:blipFill>
          <a:blip r:embed="rId2"/>
          <a:stretch>
            <a:fillRect/>
          </a:stretch>
        </p:blipFill>
        <p:spPr>
          <a:xfrm>
            <a:off x="1150728" y="1846263"/>
            <a:ext cx="4831181" cy="4022725"/>
          </a:xfrm>
          <a:prstGeom prst="rect">
            <a:avLst/>
          </a:prstGeom>
        </p:spPr>
      </p:pic>
      <p:pic>
        <p:nvPicPr>
          <p:cNvPr id="6" name="Content Placeholder 5"/>
          <p:cNvPicPr>
            <a:picLocks noGrp="1" noChangeAspect="1"/>
          </p:cNvPicPr>
          <p:nvPr>
            <p:ph sz="half" idx="2"/>
          </p:nvPr>
        </p:nvPicPr>
        <p:blipFill>
          <a:blip r:embed="rId3"/>
          <a:stretch>
            <a:fillRect/>
          </a:stretch>
        </p:blipFill>
        <p:spPr>
          <a:xfrm>
            <a:off x="6470650" y="2211807"/>
            <a:ext cx="4454828" cy="3668336"/>
          </a:xfrm>
          <a:prstGeom prst="rect">
            <a:avLst/>
          </a:prstGeom>
        </p:spPr>
      </p:pic>
      <p:sp>
        <p:nvSpPr>
          <p:cNvPr id="7" name="Right Arrow 6"/>
          <p:cNvSpPr/>
          <p:nvPr/>
        </p:nvSpPr>
        <p:spPr>
          <a:xfrm rot="8020017">
            <a:off x="8267393" y="2722484"/>
            <a:ext cx="637505" cy="280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9910383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9215" y="130398"/>
            <a:ext cx="7813658" cy="1653074"/>
          </a:xfrm>
        </p:spPr>
        <p:txBody>
          <a:bodyPr>
            <a:noAutofit/>
          </a:bodyPr>
          <a:lstStyle/>
          <a:p>
            <a:r>
              <a:rPr lang="en-US" sz="2400" dirty="0"/>
              <a:t>Medial column failure = extrusion of the cuboid, attendant screw with osteomyelitis, and recurrent lateral ulcer. Beams were removed, given IV antibiotics, and antibiotic beads placed</a:t>
            </a:r>
          </a:p>
        </p:txBody>
      </p:sp>
      <p:pic>
        <p:nvPicPr>
          <p:cNvPr id="5" name="Content Placeholder 4"/>
          <p:cNvPicPr>
            <a:picLocks noGrp="1" noChangeAspect="1"/>
          </p:cNvPicPr>
          <p:nvPr>
            <p:ph sz="half" idx="1"/>
          </p:nvPr>
        </p:nvPicPr>
        <p:blipFill>
          <a:blip r:embed="rId2"/>
          <a:stretch>
            <a:fillRect/>
          </a:stretch>
        </p:blipFill>
        <p:spPr>
          <a:xfrm>
            <a:off x="1136593" y="1846263"/>
            <a:ext cx="4859451" cy="4022725"/>
          </a:xfrm>
          <a:prstGeom prst="rect">
            <a:avLst/>
          </a:prstGeom>
        </p:spPr>
      </p:pic>
      <p:pic>
        <p:nvPicPr>
          <p:cNvPr id="6" name="Content Placeholder 5"/>
          <p:cNvPicPr>
            <a:picLocks noGrp="1" noChangeAspect="1"/>
          </p:cNvPicPr>
          <p:nvPr>
            <p:ph sz="half" idx="2"/>
          </p:nvPr>
        </p:nvPicPr>
        <p:blipFill>
          <a:blip r:embed="rId3"/>
          <a:stretch>
            <a:fillRect/>
          </a:stretch>
        </p:blipFill>
        <p:spPr>
          <a:xfrm>
            <a:off x="6470650" y="2102253"/>
            <a:ext cx="4560672" cy="37934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29701518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44463" y="970757"/>
            <a:ext cx="2949178" cy="1200150"/>
          </a:xfrm>
        </p:spPr>
        <p:txBody>
          <a:bodyPr>
            <a:noAutofit/>
          </a:bodyPr>
          <a:lstStyle/>
          <a:p>
            <a:r>
              <a:rPr lang="en-US" sz="2700" dirty="0"/>
              <a:t>Placement of a custom 4web titanium midfoot cannulated for beams</a:t>
            </a:r>
          </a:p>
        </p:txBody>
      </p:sp>
      <p:pic>
        <p:nvPicPr>
          <p:cNvPr id="8" name="Content Placeholder 7"/>
          <p:cNvPicPr>
            <a:picLocks noGrp="1" noChangeAspect="1"/>
          </p:cNvPicPr>
          <p:nvPr>
            <p:ph idx="1"/>
          </p:nvPr>
        </p:nvPicPr>
        <p:blipFill>
          <a:blip r:embed="rId2"/>
          <a:stretch>
            <a:fillRect/>
          </a:stretch>
        </p:blipFill>
        <p:spPr>
          <a:xfrm>
            <a:off x="5209270" y="970757"/>
            <a:ext cx="5735016" cy="4718879"/>
          </a:xfrm>
          <a:prstGeom prst="rect">
            <a:avLst/>
          </a:prstGeom>
        </p:spPr>
      </p:pic>
      <p:pic>
        <p:nvPicPr>
          <p:cNvPr id="2" name="Picture 1"/>
          <p:cNvPicPr>
            <a:picLocks noChangeAspect="1"/>
          </p:cNvPicPr>
          <p:nvPr/>
        </p:nvPicPr>
        <p:blipFill>
          <a:blip r:embed="rId3"/>
          <a:stretch>
            <a:fillRect/>
          </a:stretch>
        </p:blipFill>
        <p:spPr>
          <a:xfrm>
            <a:off x="891143" y="2170906"/>
            <a:ext cx="3440225" cy="345569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
        <p:nvSpPr>
          <p:cNvPr id="3" name="TextBox 2"/>
          <p:cNvSpPr txBox="1"/>
          <p:nvPr/>
        </p:nvSpPr>
        <p:spPr>
          <a:xfrm>
            <a:off x="1363579" y="6176211"/>
            <a:ext cx="8095101" cy="523220"/>
          </a:xfrm>
          <a:prstGeom prst="rect">
            <a:avLst/>
          </a:prstGeom>
          <a:noFill/>
        </p:spPr>
        <p:txBody>
          <a:bodyPr wrap="none" rtlCol="0">
            <a:spAutoFit/>
          </a:bodyPr>
          <a:lstStyle/>
          <a:p>
            <a:r>
              <a:rPr lang="en-US" sz="2800" dirty="0"/>
              <a:t>Section modulus of 4web prohibits failure of construct</a:t>
            </a:r>
          </a:p>
        </p:txBody>
      </p:sp>
    </p:spTree>
    <p:extLst>
      <p:ext uri="{BB962C8B-B14F-4D97-AF65-F5344CB8AC3E}">
        <p14:creationId xmlns:p14="http://schemas.microsoft.com/office/powerpoint/2010/main" val="2959847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HZZeqNIV5A">
            <a:hlinkClick r:id="" action="ppaction://media"/>
          </p:cNvPr>
          <p:cNvPicPr>
            <a:picLocks noGrp="1" noRot="1" noChangeAspect="1"/>
          </p:cNvPicPr>
          <p:nvPr>
            <p:ph idx="1"/>
            <a:videoFile r:link="rId1"/>
          </p:nvPr>
        </p:nvPicPr>
        <p:blipFill>
          <a:blip r:embed="rId3"/>
          <a:stretch>
            <a:fillRect/>
          </a:stretch>
        </p:blipFill>
        <p:spPr>
          <a:xfrm>
            <a:off x="1989138" y="1042988"/>
            <a:ext cx="8108950" cy="45608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243120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Case 2: 63 year old type II DM, PAD, and bilateral surgically stabilized Charcot foot </a:t>
            </a:r>
          </a:p>
        </p:txBody>
      </p:sp>
      <p:sp>
        <p:nvSpPr>
          <p:cNvPr id="6" name="Text Placeholder 5"/>
          <p:cNvSpPr>
            <a:spLocks noGrp="1"/>
          </p:cNvSpPr>
          <p:nvPr>
            <p:ph type="body" idx="1"/>
          </p:nvPr>
        </p:nvSpPr>
        <p:spPr/>
        <p:txBody>
          <a:bodyPr/>
          <a:lstStyle/>
          <a:p>
            <a:r>
              <a:rPr lang="en-US" dirty="0">
                <a:solidFill>
                  <a:schemeClr val="tx1"/>
                </a:solidFill>
              </a:rPr>
              <a:t>Developed Charcot ankle on the left </a:t>
            </a:r>
          </a:p>
        </p:txBody>
      </p:sp>
    </p:spTree>
    <p:extLst>
      <p:ext uri="{BB962C8B-B14F-4D97-AF65-F5344CB8AC3E}">
        <p14:creationId xmlns:p14="http://schemas.microsoft.com/office/powerpoint/2010/main" val="2320852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30317" y="686499"/>
            <a:ext cx="7242048" cy="1143000"/>
          </a:xfrm>
        </p:spPr>
        <p:txBody>
          <a:bodyPr/>
          <a:lstStyle/>
          <a:p>
            <a:r>
              <a:rPr lang="en-US" dirty="0"/>
              <a:t>AGE/RAGE/</a:t>
            </a:r>
            <a:r>
              <a:rPr lang="en-US" dirty="0" err="1"/>
              <a:t>sRAGE</a:t>
            </a:r>
            <a:endParaRPr lang="en-US" dirty="0"/>
          </a:p>
        </p:txBody>
      </p:sp>
      <p:sp>
        <p:nvSpPr>
          <p:cNvPr id="8" name="Content Placeholder 4"/>
          <p:cNvSpPr>
            <a:spLocks noGrp="1"/>
          </p:cNvSpPr>
          <p:nvPr>
            <p:ph sz="half" idx="1"/>
          </p:nvPr>
        </p:nvSpPr>
        <p:spPr>
          <a:xfrm>
            <a:off x="1283368" y="288758"/>
            <a:ext cx="4119142" cy="5717759"/>
          </a:xfrm>
        </p:spPr>
        <p:txBody>
          <a:bodyPr>
            <a:normAutofit fontScale="85000" lnSpcReduction="20000"/>
          </a:bodyPr>
          <a:lstStyle/>
          <a:p>
            <a:pPr marL="0" indent="0">
              <a:buNone/>
            </a:pPr>
            <a:r>
              <a:rPr lang="en-US" b="1" u="sng" dirty="0"/>
              <a:t>AGE:</a:t>
            </a:r>
            <a:r>
              <a:rPr lang="en-US" b="1" dirty="0"/>
              <a:t> </a:t>
            </a:r>
            <a:r>
              <a:rPr lang="en-US" dirty="0"/>
              <a:t>Advanced </a:t>
            </a:r>
            <a:r>
              <a:rPr lang="en-US" dirty="0" err="1"/>
              <a:t>Glycation</a:t>
            </a:r>
            <a:r>
              <a:rPr lang="en-US" dirty="0"/>
              <a:t> </a:t>
            </a:r>
            <a:r>
              <a:rPr lang="en-US" dirty="0" err="1"/>
              <a:t>Endproducts</a:t>
            </a:r>
            <a:endParaRPr lang="en-US" dirty="0"/>
          </a:p>
          <a:p>
            <a:r>
              <a:rPr lang="en-US" dirty="0"/>
              <a:t>Glycoprotein </a:t>
            </a:r>
          </a:p>
          <a:p>
            <a:r>
              <a:rPr lang="en-US" dirty="0"/>
              <a:t>Millard reaction </a:t>
            </a:r>
          </a:p>
          <a:p>
            <a:r>
              <a:rPr lang="en-US" dirty="0"/>
              <a:t>Occur in aging and chronic disease states</a:t>
            </a:r>
          </a:p>
          <a:p>
            <a:r>
              <a:rPr lang="en-US" dirty="0"/>
              <a:t>Cause damage to tissue via oxidative stress</a:t>
            </a:r>
          </a:p>
          <a:p>
            <a:r>
              <a:rPr lang="en-US" dirty="0"/>
              <a:t>Most common cross-link is </a:t>
            </a:r>
            <a:r>
              <a:rPr lang="en-US" dirty="0" err="1"/>
              <a:t>glucospane</a:t>
            </a:r>
            <a:endParaRPr lang="en-US" dirty="0"/>
          </a:p>
          <a:p>
            <a:pPr marL="0" indent="0">
              <a:buNone/>
            </a:pPr>
            <a:endParaRPr lang="en-US" dirty="0"/>
          </a:p>
          <a:p>
            <a:pPr marL="0" indent="0">
              <a:buNone/>
            </a:pPr>
            <a:r>
              <a:rPr lang="en-US" b="1" u="sng" dirty="0"/>
              <a:t>RAGE: </a:t>
            </a:r>
            <a:r>
              <a:rPr lang="en-US" dirty="0"/>
              <a:t>Receptor for Advanced </a:t>
            </a:r>
            <a:r>
              <a:rPr lang="en-US" dirty="0" err="1"/>
              <a:t>Glycation</a:t>
            </a:r>
            <a:r>
              <a:rPr lang="en-US" dirty="0"/>
              <a:t> </a:t>
            </a:r>
            <a:r>
              <a:rPr lang="en-US" dirty="0" err="1"/>
              <a:t>Endproducts</a:t>
            </a:r>
            <a:r>
              <a:rPr lang="en-US" dirty="0"/>
              <a:t> </a:t>
            </a:r>
          </a:p>
          <a:p>
            <a:r>
              <a:rPr lang="en-US" dirty="0"/>
              <a:t>Receptor for the ligand AGE</a:t>
            </a:r>
          </a:p>
          <a:p>
            <a:r>
              <a:rPr lang="en-US" dirty="0"/>
              <a:t>Results in pro-inflammatory gene activation </a:t>
            </a:r>
          </a:p>
          <a:p>
            <a:endParaRPr lang="en-US" dirty="0"/>
          </a:p>
          <a:p>
            <a:pPr marL="0" indent="0">
              <a:buNone/>
            </a:pPr>
            <a:r>
              <a:rPr lang="en-US" b="1" u="sng" dirty="0"/>
              <a:t>sRAGE: </a:t>
            </a:r>
            <a:r>
              <a:rPr lang="en-US" dirty="0"/>
              <a:t>Soluble Receptor for Advanced </a:t>
            </a:r>
            <a:r>
              <a:rPr lang="en-US" dirty="0" err="1"/>
              <a:t>Glycation</a:t>
            </a:r>
            <a:r>
              <a:rPr lang="en-US" dirty="0"/>
              <a:t> </a:t>
            </a:r>
            <a:r>
              <a:rPr lang="en-US" dirty="0" err="1"/>
              <a:t>Endproducts</a:t>
            </a:r>
            <a:r>
              <a:rPr lang="en-US" dirty="0"/>
              <a:t> </a:t>
            </a:r>
            <a:endParaRPr lang="en-US" b="1" u="sng" dirty="0"/>
          </a:p>
          <a:p>
            <a:r>
              <a:rPr lang="en-US" dirty="0"/>
              <a:t>Isoform of RAGE</a:t>
            </a:r>
          </a:p>
          <a:p>
            <a:r>
              <a:rPr lang="en-US" dirty="0"/>
              <a:t>Without signaling domain</a:t>
            </a:r>
          </a:p>
          <a:p>
            <a:r>
              <a:rPr lang="en-US" dirty="0"/>
              <a:t>Counteracts RAGE</a:t>
            </a:r>
          </a:p>
        </p:txBody>
      </p:sp>
      <p:pic>
        <p:nvPicPr>
          <p:cNvPr id="7" name="Content Placeholder 6" descr="Screen Shot 2015-09-13 at 2.15.59 PM.png"/>
          <p:cNvPicPr>
            <a:picLocks noGrp="1" noChangeAspect="1"/>
          </p:cNvPicPr>
          <p:nvPr>
            <p:ph sz="half" idx="2"/>
          </p:nvPr>
        </p:nvPicPr>
        <p:blipFill>
          <a:blip r:embed="rId2">
            <a:extLst>
              <a:ext uri="{28A0092B-C50C-407E-A947-70E740481C1C}">
                <a14:useLocalDpi xmlns:a14="http://schemas.microsoft.com/office/drawing/2010/main" val="0"/>
              </a:ext>
            </a:extLst>
          </a:blip>
          <a:srcRect t="-47387" b="-47387"/>
          <a:stretch>
            <a:fillRect/>
          </a:stretch>
        </p:blipFill>
        <p:spPr>
          <a:xfrm>
            <a:off x="5930317" y="686499"/>
            <a:ext cx="5116830" cy="60198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324349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96" y="-923175"/>
            <a:ext cx="6782301" cy="1600200"/>
          </a:xfrm>
        </p:spPr>
        <p:txBody>
          <a:bodyPr/>
          <a:lstStyle/>
          <a:p>
            <a:r>
              <a:rPr lang="en-US" dirty="0">
                <a:solidFill>
                  <a:schemeClr val="tx1"/>
                </a:solidFill>
              </a:rPr>
              <a:t>Left Charcot ankle evaporated </a:t>
            </a: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306396" y="677025"/>
            <a:ext cx="5855133" cy="5494421"/>
          </a:xfrm>
          <a:prstGeom prst="rect">
            <a:avLst/>
          </a:prstGeom>
        </p:spPr>
      </p:pic>
      <p:pic>
        <p:nvPicPr>
          <p:cNvPr id="6" name="Picture 5"/>
          <p:cNvPicPr>
            <a:picLocks noChangeAspect="1"/>
          </p:cNvPicPr>
          <p:nvPr/>
        </p:nvPicPr>
        <p:blipFill>
          <a:blip r:embed="rId3"/>
          <a:stretch>
            <a:fillRect/>
          </a:stretch>
        </p:blipFill>
        <p:spPr>
          <a:xfrm>
            <a:off x="6353808" y="693861"/>
            <a:ext cx="5649740" cy="549442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
        <p:nvSpPr>
          <p:cNvPr id="8" name="TextBox 7"/>
          <p:cNvSpPr txBox="1"/>
          <p:nvPr/>
        </p:nvSpPr>
        <p:spPr>
          <a:xfrm>
            <a:off x="6540319" y="260083"/>
            <a:ext cx="5276718" cy="400110"/>
          </a:xfrm>
          <a:prstGeom prst="rect">
            <a:avLst/>
          </a:prstGeom>
          <a:noFill/>
        </p:spPr>
        <p:txBody>
          <a:bodyPr wrap="square" rtlCol="0">
            <a:spAutoFit/>
          </a:bodyPr>
          <a:lstStyle/>
          <a:p>
            <a:r>
              <a:rPr lang="en-US" sz="2000" dirty="0"/>
              <a:t>Hardware removed, beads placed (no infection) </a:t>
            </a:r>
          </a:p>
        </p:txBody>
      </p:sp>
    </p:spTree>
    <p:extLst>
      <p:ext uri="{BB962C8B-B14F-4D97-AF65-F5344CB8AC3E}">
        <p14:creationId xmlns:p14="http://schemas.microsoft.com/office/powerpoint/2010/main" val="34102161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VTrrUy-UUiQ">
            <a:hlinkClick r:id="" action="ppaction://media"/>
          </p:cNvPr>
          <p:cNvPicPr>
            <a:picLocks noGrp="1" noRot="1" noChangeAspect="1"/>
          </p:cNvPicPr>
          <p:nvPr>
            <p:ph idx="1"/>
            <a:videoFile r:link="rId1"/>
          </p:nvPr>
        </p:nvPicPr>
        <p:blipFill>
          <a:blip r:embed="rId3"/>
          <a:stretch>
            <a:fillRect/>
          </a:stretch>
        </p:blipFill>
        <p:spPr>
          <a:xfrm>
            <a:off x="2074863" y="1282700"/>
            <a:ext cx="8042275" cy="45243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843376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621546" y="2189851"/>
            <a:ext cx="5727117" cy="429533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91200" y="1130133"/>
            <a:ext cx="6120063" cy="459004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728911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7635" y="1126467"/>
            <a:ext cx="6090739" cy="4568053"/>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52472" y="1145224"/>
            <a:ext cx="6240797" cy="468059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41996757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70943" y="1000595"/>
            <a:ext cx="6475748" cy="485681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69794" y="1146677"/>
            <a:ext cx="6252411" cy="468930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25493" y="1320464"/>
            <a:ext cx="5622758" cy="42170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42922369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6NBkqqZYrY">
            <a:hlinkClick r:id="" action="ppaction://media"/>
          </p:cNvPr>
          <p:cNvPicPr>
            <a:picLocks noGrp="1" noRot="1" noChangeAspect="1"/>
          </p:cNvPicPr>
          <p:nvPr>
            <p:ph idx="1"/>
            <a:videoFile r:link="rId1"/>
          </p:nvPr>
        </p:nvPicPr>
        <p:blipFill>
          <a:blip r:embed="rId3"/>
          <a:stretch>
            <a:fillRect/>
          </a:stretch>
        </p:blipFill>
        <p:spPr>
          <a:xfrm>
            <a:off x="2138363" y="1335088"/>
            <a:ext cx="7915275" cy="44529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872689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 year and a half later the patient remains working in the shipyard daily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915075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Case 3: 43 year old type II DM with severe Charcot foot dislocation </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794520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7702" y="1690688"/>
            <a:ext cx="4287711" cy="4351338"/>
          </a:xfr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364" y="1496136"/>
            <a:ext cx="3555332" cy="474044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38709954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3631" y="983829"/>
            <a:ext cx="4134853" cy="5198393"/>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254" y="814884"/>
            <a:ext cx="4353775" cy="55362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5478" y="5689636"/>
            <a:ext cx="1234437" cy="1080132"/>
          </a:xfrm>
          <a:prstGeom prst="rect">
            <a:avLst/>
          </a:prstGeom>
        </p:spPr>
      </p:pic>
    </p:spTree>
    <p:extLst>
      <p:ext uri="{BB962C8B-B14F-4D97-AF65-F5344CB8AC3E}">
        <p14:creationId xmlns:p14="http://schemas.microsoft.com/office/powerpoint/2010/main" val="18224577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13.2"/>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heme/_rels/themeOverride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image" Target="../media/image74.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77.jpeg"/></Relationships>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Override>
</file>

<file path=ppt/theme/themeOverride2.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169</TotalTime>
  <Words>2503</Words>
  <Application>Microsoft Office PowerPoint</Application>
  <PresentationFormat>Widescreen</PresentationFormat>
  <Paragraphs>435</Paragraphs>
  <Slides>105</Slides>
  <Notes>2</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105</vt:i4>
      </vt:variant>
    </vt:vector>
  </HeadingPairs>
  <TitlesOfParts>
    <vt:vector size="113" baseType="lpstr">
      <vt:lpstr>Arial</vt:lpstr>
      <vt:lpstr>Calibri</vt:lpstr>
      <vt:lpstr>Calibri Light</vt:lpstr>
      <vt:lpstr>Constantia</vt:lpstr>
      <vt:lpstr>Times New Roman</vt:lpstr>
      <vt:lpstr>Wingdings</vt:lpstr>
      <vt:lpstr>Wingdings 2</vt:lpstr>
      <vt:lpstr>Retrospect</vt:lpstr>
      <vt:lpstr>What can the Podiatric Surgeon do for Me?</vt:lpstr>
      <vt:lpstr>What is Charcot Arthropathy?</vt:lpstr>
      <vt:lpstr>Mark Twain </vt:lpstr>
      <vt:lpstr>Epidemiology and Prevalence  </vt:lpstr>
      <vt:lpstr>Complications Following First Amputation</vt:lpstr>
      <vt:lpstr>The Cellular Basis of Charcot Foot (current thinking)</vt:lpstr>
      <vt:lpstr>RANKL/OPG </vt:lpstr>
      <vt:lpstr>Increased Osteoclastic Activity in Acute Charcot's Osteoarthropathy: The Role of Receptor Activator of Nuclear factor-kappaB Ligand  Mabilleau G, Petrova NL, Edmonds ME. Diabetologia. 2008</vt:lpstr>
      <vt:lpstr>AGE/RAGE/sRAGE</vt:lpstr>
      <vt:lpstr>Loss of sRAGE Defense: a Cause of Charcot   Neuroarthropathy?  Witzke KA, Vinik AI, Grant LM, Grant WP, Parson HK, Pittenger GL, et al. Loss of RAGE defense: a cause of s neuroarthropathy? Diabetes   Care. 2011;34:1617–21.  </vt:lpstr>
      <vt:lpstr>Correlating Cell Biology with Clinical Findings</vt:lpstr>
      <vt:lpstr>Dissimilarities Between Neuropathic Arthropathy of the Ankle and Midfoot: Does Anatomy Predict Osseous Metabolism?   Grant et al. (Manuscript, 2015)</vt:lpstr>
      <vt:lpstr>Results: Patient Population </vt:lpstr>
      <vt:lpstr>Results: DEXA Scans</vt:lpstr>
      <vt:lpstr>Charcot Characteristics:  Fracture vs. Dislocation</vt:lpstr>
      <vt:lpstr>Charcot Characteristics:  Fracture vs. Dislocation</vt:lpstr>
      <vt:lpstr>Conclusions:</vt:lpstr>
      <vt:lpstr>Stage of Disease</vt:lpstr>
      <vt:lpstr>Stage of Disease: Eichenholtz/ Shibata &amp; Schon   Eichenholtz SN. Charcot Joints. Springfield, IL, USA: Charles C. Thomas; 1966. Shibata T, Tada K, Hashizume C. The results of arthrodesis of the ankle for leprotic neuroarthropathy. J Bone Joint Surg Am. 1990;72:749–756.</vt:lpstr>
      <vt:lpstr>Stage of Disease: Eichenholtz/ Shibata &amp; Schon   Eichenholtz SN. Charcot Joints. Springfield, IL, USA: Charles C. Thomas; 1966. Shibata T, Tada K, Hashizume C. The results of arthrodesis of the ankle for leprotic neuroarthropathy. J Bone Joint Surg Am. 1990;72:749–756.</vt:lpstr>
      <vt:lpstr>Charcot Characteristics: Equinus</vt:lpstr>
      <vt:lpstr>Midfoot stability relies on ligaments which stabilize the joints from reactive gravity and Achilles tendon pull</vt:lpstr>
      <vt:lpstr>In Charcot, Tendons are contracted, ligaments are weakened, eventually, the foot collapses</vt:lpstr>
      <vt:lpstr>Young’s Modulus</vt:lpstr>
      <vt:lpstr>Experiment</vt:lpstr>
      <vt:lpstr>Results</vt:lpstr>
      <vt:lpstr>Grant et. al</vt:lpstr>
      <vt:lpstr>Results </vt:lpstr>
      <vt:lpstr>Radiographic Patterns </vt:lpstr>
      <vt:lpstr>Charcot Characteristics:  Fracture vs.  Dislocation</vt:lpstr>
      <vt:lpstr>Histopathology </vt:lpstr>
      <vt:lpstr>Trabecular Quality and Cellular Characteristics of Normal, Diabetic, and Charcot Bone   La Fontaine et al. JAFAS 2011</vt:lpstr>
      <vt:lpstr>24 y/o type I diabetic charcot &amp; osteomyelitis</vt:lpstr>
      <vt:lpstr>PowerPoint Presentation</vt:lpstr>
      <vt:lpstr>Immediate &amp; 12 week post op</vt:lpstr>
      <vt:lpstr>12 week post op</vt:lpstr>
      <vt:lpstr>Histology of Spongy Bone </vt:lpstr>
      <vt:lpstr>Current Treatments for Charcot Foot</vt:lpstr>
      <vt:lpstr>Total Contact Cast for Treatment of Charcot</vt:lpstr>
      <vt:lpstr>PowerPoint Presentation</vt:lpstr>
      <vt:lpstr>PowerPoint Presentation</vt:lpstr>
      <vt:lpstr>PowerPoint Presentation</vt:lpstr>
      <vt:lpstr>PowerPoint Presentation</vt:lpstr>
      <vt:lpstr>PowerPoint Presentation</vt:lpstr>
      <vt:lpstr>PowerPoint Presentation</vt:lpstr>
      <vt:lpstr>While total contact casting is currently considered the “gold standard”, the need for surgical stabilization is apparent to those who care for these patients</vt:lpstr>
      <vt:lpstr>Indications for Charcot Surgery</vt:lpstr>
      <vt:lpstr>One alternative approach to the Charcot Foot</vt:lpstr>
      <vt:lpstr>PowerPoint Presentation</vt:lpstr>
      <vt:lpstr>Sammarco’s Superconstruct (2009)</vt:lpstr>
      <vt:lpstr>Beaming as an alternative to Superconstruct</vt:lpstr>
      <vt:lpstr>Mechanical Goals of Fixation</vt:lpstr>
      <vt:lpstr>Choosing Fixation </vt:lpstr>
      <vt:lpstr>Closer Look at the Math</vt:lpstr>
      <vt:lpstr>Bending Moment Calculation </vt:lpstr>
      <vt:lpstr>Bending Moment Calculation </vt:lpstr>
      <vt:lpstr>Stress Calculation </vt:lpstr>
      <vt:lpstr>When Beams Fail: Based on Calculations</vt:lpstr>
      <vt:lpstr>Technique</vt:lpstr>
      <vt:lpstr>Technique </vt:lpstr>
      <vt:lpstr>Technique </vt:lpstr>
      <vt:lpstr>Technique: TAL</vt:lpstr>
      <vt:lpstr>Technique: Midfoot Wedge </vt:lpstr>
      <vt:lpstr> Technique: Beaming the Medial Column </vt:lpstr>
      <vt:lpstr>Technique </vt:lpstr>
      <vt:lpstr>Technique </vt:lpstr>
      <vt:lpstr>Technique </vt:lpstr>
      <vt:lpstr>Technique</vt:lpstr>
      <vt:lpstr>Technique </vt:lpstr>
      <vt:lpstr>Technique </vt:lpstr>
      <vt:lpstr>PowerPoint Presentation</vt:lpstr>
      <vt:lpstr>Beaming the Columns for Charcot Diabetic Foot Reconstruction: A Retrospective Analysis  Grant et al JFAS, 2011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Patient Satisfaction</vt:lpstr>
      <vt:lpstr>Discussion </vt:lpstr>
      <vt:lpstr>Case Studies and Videos</vt:lpstr>
      <vt:lpstr>PowerPoint Presentation</vt:lpstr>
      <vt:lpstr>Patient returned to work early, used no bracing or shoe supports, and failed to follow up</vt:lpstr>
      <vt:lpstr>Medial column failure = extrusion of the cuboid, attendant screw with osteomyelitis, and recurrent lateral ulcer. Beams were removed, given IV antibiotics, and antibiotic beads placed</vt:lpstr>
      <vt:lpstr>Placement of a custom 4web titanium midfoot cannulated for beams</vt:lpstr>
      <vt:lpstr>PowerPoint Presentation</vt:lpstr>
      <vt:lpstr>Case 2: 63 year old type II DM, PAD, and bilateral surgically stabilized Charcot foot </vt:lpstr>
      <vt:lpstr>Left Charcot ankle evaporated </vt:lpstr>
      <vt:lpstr>PowerPoint Presentation</vt:lpstr>
      <vt:lpstr>PowerPoint Presentation</vt:lpstr>
      <vt:lpstr>PowerPoint Presentation</vt:lpstr>
      <vt:lpstr>PowerPoint Presentation</vt:lpstr>
      <vt:lpstr>PowerPoint Presentation</vt:lpstr>
      <vt:lpstr>A year and a half later the patient remains working in the shipyard daily</vt:lpstr>
      <vt:lpstr>Case 3: 43 year old type II DM with severe Charcot foot dislocation </vt:lpstr>
      <vt:lpstr>PowerPoint Presentation</vt:lpstr>
      <vt:lpstr>PowerPoint Presentation</vt:lpstr>
      <vt:lpstr>PowerPoint Presentation</vt:lpstr>
      <vt:lpstr>PowerPoint Presentation</vt:lpstr>
      <vt:lpstr>PowerPoint Presentation</vt:lpstr>
      <vt:lpstr>Come down the rabbit hole: My Recommendations:</vt:lpstr>
      <vt:lpstr>The END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dc:creator>
  <cp:lastModifiedBy>William</cp:lastModifiedBy>
  <cp:revision>23</cp:revision>
  <dcterms:created xsi:type="dcterms:W3CDTF">2017-05-04T23:14:36Z</dcterms:created>
  <dcterms:modified xsi:type="dcterms:W3CDTF">2017-05-05T02:04:24Z</dcterms:modified>
</cp:coreProperties>
</file>